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682170"/>
            <a:ext cx="7507514" cy="55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Coital factors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Coital position, </a:t>
            </a:r>
            <a:endParaRPr lang="en-US" dirty="0" smtClean="0"/>
          </a:p>
          <a:p>
            <a:pPr algn="l" rtl="0"/>
            <a:r>
              <a:rPr lang="en-US" dirty="0" smtClean="0"/>
              <a:t>presence </a:t>
            </a:r>
            <a:r>
              <a:rPr lang="en-US" dirty="0"/>
              <a:t>or absence of female orgasm, and </a:t>
            </a:r>
            <a:endParaRPr lang="en-US" dirty="0" smtClean="0"/>
          </a:p>
          <a:p>
            <a:pPr algn="l" rtl="0"/>
            <a:r>
              <a:rPr lang="en-US" dirty="0" smtClean="0"/>
              <a:t>female </a:t>
            </a:r>
            <a:r>
              <a:rPr lang="en-US" dirty="0"/>
              <a:t>position (</a:t>
            </a:r>
            <a:r>
              <a:rPr lang="en-US" dirty="0" err="1"/>
              <a:t>eg</a:t>
            </a:r>
            <a:r>
              <a:rPr lang="en-US" dirty="0"/>
              <a:t>, remaining supine) after male ejaculation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62400"/>
            <a:ext cx="311700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Tobacco use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196405" cy="3603812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</a:t>
            </a:r>
          </a:p>
          <a:p>
            <a:pPr algn="l" rtl="0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partner</a:t>
            </a:r>
            <a:endParaRPr lang="fa-I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Overweight and obesity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6196405" cy="3603812"/>
          </a:xfrm>
        </p:spPr>
        <p:txBody>
          <a:bodyPr/>
          <a:lstStyle/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partner</a:t>
            </a:r>
          </a:p>
          <a:p>
            <a:pPr algn="l" rtl="0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partner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55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" y="381000"/>
            <a:ext cx="6965245" cy="1202485"/>
          </a:xfrm>
        </p:spPr>
        <p:txBody>
          <a:bodyPr/>
          <a:lstStyle/>
          <a:p>
            <a:r>
              <a:rPr lang="en-US" sz="5400" b="1" dirty="0"/>
              <a:t>Exercise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6196405" cy="3603812"/>
          </a:xfrm>
        </p:spPr>
        <p:txBody>
          <a:bodyPr/>
          <a:lstStyle/>
          <a:p>
            <a:pPr algn="l" rtl="0"/>
            <a:r>
              <a:rPr lang="en-US" sz="3600" b="1" i="1" dirty="0"/>
              <a:t>Female partner</a:t>
            </a:r>
          </a:p>
          <a:p>
            <a:pPr algn="l" rtl="0"/>
            <a:endParaRPr lang="en-US" sz="3600" b="1" i="1" dirty="0"/>
          </a:p>
          <a:p>
            <a:pPr algn="l" rtl="0"/>
            <a:r>
              <a:rPr lang="en-US" sz="3600" b="1" i="1" dirty="0"/>
              <a:t>Male partner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345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Alcohol intake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797" y="2362200"/>
            <a:ext cx="6196405" cy="2376543"/>
          </a:xfrm>
        </p:spPr>
        <p:txBody>
          <a:bodyPr/>
          <a:lstStyle/>
          <a:p>
            <a:pPr algn="l" rt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partner</a:t>
            </a:r>
          </a:p>
          <a:p>
            <a:pPr algn="l" rtl="0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partner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530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Rounded Rectangle 4"/>
          <p:cNvSpPr/>
          <p:nvPr/>
        </p:nvSpPr>
        <p:spPr>
          <a:xfrm>
            <a:off x="1524000" y="3004457"/>
            <a:ext cx="3733800" cy="2351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Female partner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Male partner</a:t>
            </a:r>
          </a:p>
          <a:p>
            <a:pPr algn="ctr"/>
            <a:endParaRPr lang="fa-IR" dirty="0"/>
          </a:p>
        </p:txBody>
      </p:sp>
      <p:sp>
        <p:nvSpPr>
          <p:cNvPr id="6" name="Round Same Side Corner Rectangle 5"/>
          <p:cNvSpPr/>
          <p:nvPr/>
        </p:nvSpPr>
        <p:spPr>
          <a:xfrm>
            <a:off x="457200" y="381000"/>
            <a:ext cx="243840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/>
              <a:t>Diet</a:t>
            </a:r>
            <a:endParaRPr lang="fa-IR" sz="4000" dirty="0"/>
          </a:p>
          <a:p>
            <a:pPr algn="ct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88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Caffeine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5056981" cy="3250917"/>
          </a:xfrm>
        </p:spPr>
      </p:pic>
    </p:spTree>
    <p:extLst>
      <p:ext uri="{BB962C8B-B14F-4D97-AF65-F5344CB8AC3E}">
        <p14:creationId xmlns:p14="http://schemas.microsoft.com/office/powerpoint/2010/main" val="4658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Stress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53946"/>
            <a:ext cx="5866606" cy="3939619"/>
          </a:xfrm>
        </p:spPr>
      </p:pic>
    </p:spTree>
    <p:extLst>
      <p:ext uri="{BB962C8B-B14F-4D97-AF65-F5344CB8AC3E}">
        <p14:creationId xmlns:p14="http://schemas.microsoft.com/office/powerpoint/2010/main" val="30919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Environmental factors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342731" cy="3542463"/>
          </a:xfrm>
        </p:spPr>
      </p:pic>
    </p:spTree>
    <p:extLst>
      <p:ext uri="{BB962C8B-B14F-4D97-AF65-F5344CB8AC3E}">
        <p14:creationId xmlns:p14="http://schemas.microsoft.com/office/powerpoint/2010/main" val="231333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3508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infertility</a:t>
            </a:r>
            <a:endParaRPr lang="fa-I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257800"/>
            <a:ext cx="495300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Razieh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Akbari</a:t>
            </a:r>
            <a:r>
              <a:rPr lang="fa-I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Assistant Professor Of Obstetrics And Gynecology</a:t>
            </a:r>
          </a:p>
          <a:p>
            <a:pPr marL="82296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Tehran University of Medical Sciences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124200"/>
            <a:ext cx="6196405" cy="3603812"/>
          </a:xfrm>
        </p:spPr>
        <p:txBody>
          <a:bodyPr/>
          <a:lstStyle/>
          <a:p>
            <a:pPr algn="ctr" rtl="0"/>
            <a:r>
              <a:rPr lang="en-US" dirty="0" smtClean="0"/>
              <a:t>In women less than 35 years of age</a:t>
            </a:r>
          </a:p>
          <a:p>
            <a:pPr algn="ctr" rtl="0"/>
            <a:endParaRPr lang="en-US" dirty="0" smtClean="0"/>
          </a:p>
          <a:p>
            <a:pPr algn="ctr" rtl="0"/>
            <a:r>
              <a:rPr lang="en-US" dirty="0" smtClean="0"/>
              <a:t>In women 35 years and older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897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PREVALENCE OF INFERTILITY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330263"/>
            <a:ext cx="6196405" cy="3603812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primary infertility in married women by age groups was: women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years (7.3 to 9.1 percent), 35 to 39 years (25 percent), 40 to 44 years (30 percent).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80010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CAUSES OF INFERTILITY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factor (hypogonadism, post-testicular defects, seminiferous tubule dysfunction) – 26 percent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Ovulatory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 – 21 percent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– 14 percent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percent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– 6 percent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– 3 percent</a:t>
            </a:r>
          </a:p>
          <a:p>
            <a:pPr algn="l" rt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28 percent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is the fertile period of the cycle?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days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includes the five days prior to ovulation plus the day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ovulation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probability of conception occurs when intercourse takes place 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to two days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ovulation and on the day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ovulation</a:t>
            </a:r>
          </a:p>
          <a:p>
            <a:pPr algn="l" rtl="0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90600"/>
            <a:ext cx="6196405" cy="4732469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time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ovulation</a:t>
            </a:r>
          </a:p>
          <a:p>
            <a:pPr lvl="1"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fertility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</a:p>
          <a:p>
            <a:pPr lvl="1"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cervical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mucus</a:t>
            </a:r>
          </a:p>
          <a:p>
            <a:pPr lvl="1"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kit to measure urinary luteinizing hormone (LH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most women, there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substantial evidence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self-monitoring to predict ovulation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fecundability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2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What is the optimum coital frequency to achieve conception</a:t>
            </a:r>
            <a:r>
              <a:rPr lang="en-US" b="1" dirty="0"/>
              <a:t>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819400"/>
            <a:ext cx="6196405" cy="3603812"/>
          </a:xfrm>
        </p:spPr>
        <p:txBody>
          <a:bodyPr/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semen quality, measured in terms of motility, morphology, and total sperm count, occurs when there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to three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ejaculatory abstinence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longer intervals are associated with lower pregnancy rates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 of lubricants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 jelly,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Astroglide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Touch, Replens, olive oil, saliva, KY Sensitive, KY Warming, KY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Tingling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mineral oil, canola oil, mustard oil,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hydroxyethylcellulose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 (Pre-Seed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8534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393</TotalTime>
  <Words>354</Words>
  <Application>Microsoft Office PowerPoint</Application>
  <PresentationFormat>On-screen Show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PowerPoint Presentation</vt:lpstr>
      <vt:lpstr>Overview of infertility</vt:lpstr>
      <vt:lpstr>DEFINITIONS</vt:lpstr>
      <vt:lpstr>PREVALENCE OF INFERTILITY</vt:lpstr>
      <vt:lpstr>CAUSES OF INFERTILITY</vt:lpstr>
      <vt:lpstr>When is the fertile period of the cycle?</vt:lpstr>
      <vt:lpstr>PowerPoint Presentation</vt:lpstr>
      <vt:lpstr>What is the optimum coital frequency to achieve conception?</vt:lpstr>
      <vt:lpstr>Effect of lubricants</vt:lpstr>
      <vt:lpstr>Coital factors</vt:lpstr>
      <vt:lpstr>Tobacco use</vt:lpstr>
      <vt:lpstr>Overweight and obesity</vt:lpstr>
      <vt:lpstr>Exercise</vt:lpstr>
      <vt:lpstr>Alcohol intake</vt:lpstr>
      <vt:lpstr>PowerPoint Presentation</vt:lpstr>
      <vt:lpstr>Caffeine</vt:lpstr>
      <vt:lpstr>Stress</vt:lpstr>
      <vt:lpstr>Environmental factors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ra.akbari</dc:creator>
  <cp:lastModifiedBy>test</cp:lastModifiedBy>
  <cp:revision>19</cp:revision>
  <dcterms:created xsi:type="dcterms:W3CDTF">2006-08-16T00:00:00Z</dcterms:created>
  <dcterms:modified xsi:type="dcterms:W3CDTF">2022-02-23T20:24:12Z</dcterms:modified>
</cp:coreProperties>
</file>