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01" r:id="rId2"/>
    <p:sldMasterId id="2147483713" r:id="rId3"/>
    <p:sldMasterId id="2147483754" r:id="rId4"/>
  </p:sldMasterIdLst>
  <p:notesMasterIdLst>
    <p:notesMasterId r:id="rId36"/>
  </p:notesMasterIdLst>
  <p:sldIdLst>
    <p:sldId id="294" r:id="rId5"/>
    <p:sldId id="257" r:id="rId6"/>
    <p:sldId id="256" r:id="rId7"/>
    <p:sldId id="258" r:id="rId8"/>
    <p:sldId id="260" r:id="rId9"/>
    <p:sldId id="295" r:id="rId10"/>
    <p:sldId id="261" r:id="rId11"/>
    <p:sldId id="262" r:id="rId12"/>
    <p:sldId id="263" r:id="rId13"/>
    <p:sldId id="297" r:id="rId14"/>
    <p:sldId id="299" r:id="rId15"/>
    <p:sldId id="345" r:id="rId16"/>
    <p:sldId id="346" r:id="rId17"/>
    <p:sldId id="308" r:id="rId18"/>
    <p:sldId id="309" r:id="rId19"/>
    <p:sldId id="310" r:id="rId20"/>
    <p:sldId id="311" r:id="rId21"/>
    <p:sldId id="312" r:id="rId22"/>
    <p:sldId id="313" r:id="rId23"/>
    <p:sldId id="314" r:id="rId24"/>
    <p:sldId id="315" r:id="rId25"/>
    <p:sldId id="318" r:id="rId26"/>
    <p:sldId id="319" r:id="rId27"/>
    <p:sldId id="320" r:id="rId28"/>
    <p:sldId id="324" r:id="rId29"/>
    <p:sldId id="328" r:id="rId30"/>
    <p:sldId id="333" r:id="rId31"/>
    <p:sldId id="334" r:id="rId32"/>
    <p:sldId id="337" r:id="rId33"/>
    <p:sldId id="348" r:id="rId34"/>
    <p:sldId id="293"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644C00"/>
    <a:srgbClr val="9A2673"/>
    <a:srgbClr val="FFF7F9"/>
    <a:srgbClr val="FFFEEF"/>
    <a:srgbClr val="FDFCED"/>
    <a:srgbClr val="FB6D6D"/>
    <a:srgbClr val="EA8D7E"/>
    <a:srgbClr val="FF33CC"/>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28" autoAdjust="0"/>
    <p:restoredTop sz="94660"/>
  </p:normalViewPr>
  <p:slideViewPr>
    <p:cSldViewPr snapToGrid="0">
      <p:cViewPr varScale="1">
        <p:scale>
          <a:sx n="70" d="100"/>
          <a:sy n="70" d="100"/>
        </p:scale>
        <p:origin x="76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043277-ADF9-4C27-966B-CE51FE0C029A}" type="datetimeFigureOut">
              <a:rPr lang="en-US" smtClean="0"/>
              <a:t>5/18/2023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801A39-6702-4F44-95FD-06BF5689EE46}" type="slidenum">
              <a:rPr lang="en-US" smtClean="0"/>
              <a:t>‹#›</a:t>
            </a:fld>
            <a:endParaRPr lang="en-US"/>
          </a:p>
        </p:txBody>
      </p:sp>
    </p:spTree>
    <p:extLst>
      <p:ext uri="{BB962C8B-B14F-4D97-AF65-F5344CB8AC3E}">
        <p14:creationId xmlns:p14="http://schemas.microsoft.com/office/powerpoint/2010/main" val="4133359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801A39-6702-4F44-95FD-06BF5689EE46}" type="slidenum">
              <a:rPr lang="en-US" smtClean="0"/>
              <a:t>30</a:t>
            </a:fld>
            <a:endParaRPr lang="en-US"/>
          </a:p>
        </p:txBody>
      </p:sp>
    </p:spTree>
    <p:extLst>
      <p:ext uri="{BB962C8B-B14F-4D97-AF65-F5344CB8AC3E}">
        <p14:creationId xmlns:p14="http://schemas.microsoft.com/office/powerpoint/2010/main" val="1763866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D96BF36-F9A3-4403-92F3-C5A0741F96B3}"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2379879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96BF36-F9A3-4403-92F3-C5A0741F96B3}"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3864726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96BF36-F9A3-4403-92F3-C5A0741F96B3}"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5E65540-9C66-4DB7-96F0-DDE4151CD456}"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491607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D96BF36-F9A3-4403-92F3-C5A0741F96B3}"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32344399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D96BF36-F9A3-4403-92F3-C5A0741F96B3}"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5E65540-9C66-4DB7-96F0-DDE4151CD456}"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6007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D96BF36-F9A3-4403-92F3-C5A0741F96B3}"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11253412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96BF36-F9A3-4403-92F3-C5A0741F96B3}"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25826518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96BF36-F9A3-4403-92F3-C5A0741F96B3}"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25631407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D96BF36-F9A3-4403-92F3-C5A0741F96B3}"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28015701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96BF36-F9A3-4403-92F3-C5A0741F96B3}"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23543086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96BF36-F9A3-4403-92F3-C5A0741F96B3}"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2645182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96BF36-F9A3-4403-92F3-C5A0741F96B3}"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35793795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D96BF36-F9A3-4403-92F3-C5A0741F96B3}"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5845559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D96BF36-F9A3-4403-92F3-C5A0741F96B3}" type="datetimeFigureOut">
              <a:rPr lang="en-US" smtClean="0"/>
              <a:t>5/18/2023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38935408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96BF36-F9A3-4403-92F3-C5A0741F96B3}" type="datetimeFigureOut">
              <a:rPr lang="en-US" smtClean="0"/>
              <a:t>5/18/2023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29880446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6BF36-F9A3-4403-92F3-C5A0741F96B3}" type="datetimeFigureOut">
              <a:rPr lang="en-US" smtClean="0"/>
              <a:t>5/18/2023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41249380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D96BF36-F9A3-4403-92F3-C5A0741F96B3}"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12914953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D96BF36-F9A3-4403-92F3-C5A0741F96B3}"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847111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96BF36-F9A3-4403-92F3-C5A0741F96B3}"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7750813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96BF36-F9A3-4403-92F3-C5A0741F96B3}"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28375195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93C4071-1AC4-45A2-B93B-3F24E58C8FF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B5A7235B-BC4A-4D91-B1A7-CA07D06C83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1C918130-2F73-42C9-9799-CBA60A4A5E65}"/>
              </a:ext>
            </a:extLst>
          </p:cNvPr>
          <p:cNvSpPr>
            <a:spLocks noGrp="1"/>
          </p:cNvSpPr>
          <p:nvPr>
            <p:ph type="dt" sz="half" idx="10"/>
          </p:nvPr>
        </p:nvSpPr>
        <p:spPr/>
        <p:txBody>
          <a:bodyPr/>
          <a:lstStyle/>
          <a:p>
            <a:fld id="{6B9C19F4-9718-4384-B4F6-F78791B80F72}" type="datetimeFigureOut">
              <a:rPr lang="en-US" smtClean="0">
                <a:solidFill>
                  <a:prstClr val="black">
                    <a:tint val="75000"/>
                  </a:prstClr>
                </a:solidFill>
              </a:rPr>
              <a:pPr/>
              <a:t>5/18/2023</a:t>
            </a:fld>
            <a:endParaRPr lang="en-US">
              <a:solidFill>
                <a:prstClr val="black">
                  <a:tint val="75000"/>
                </a:prstClr>
              </a:solidFill>
            </a:endParaRPr>
          </a:p>
        </p:txBody>
      </p:sp>
      <p:sp>
        <p:nvSpPr>
          <p:cNvPr id="5" name="Footer Placeholder 4">
            <a:extLst>
              <a:ext uri="{FF2B5EF4-FFF2-40B4-BE49-F238E27FC236}">
                <a16:creationId xmlns="" xmlns:a16="http://schemas.microsoft.com/office/drawing/2014/main" id="{90936019-5C05-4B91-AF3A-E64A3D69D69A}"/>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 xmlns:a16="http://schemas.microsoft.com/office/drawing/2014/main" id="{3DA8D506-3E2A-4092-9828-3E135D919E90}"/>
              </a:ext>
            </a:extLst>
          </p:cNvPr>
          <p:cNvSpPr>
            <a:spLocks noGrp="1"/>
          </p:cNvSpPr>
          <p:nvPr>
            <p:ph type="sldNum" sz="quarter" idx="12"/>
          </p:nvPr>
        </p:nvSpPr>
        <p:spPr/>
        <p:txBody>
          <a:bodyPr/>
          <a:lstStyle/>
          <a:p>
            <a:fld id="{6055570C-DA78-4D79-B1FC-B08B1D2905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89921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F59E079-5629-4379-BDF9-B966850E0B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62FEFA51-C7A5-4BFD-A175-34E7980C8F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812224A-0824-4248-8B2A-B4ECE461CF2E}"/>
              </a:ext>
            </a:extLst>
          </p:cNvPr>
          <p:cNvSpPr>
            <a:spLocks noGrp="1"/>
          </p:cNvSpPr>
          <p:nvPr>
            <p:ph type="dt" sz="half" idx="10"/>
          </p:nvPr>
        </p:nvSpPr>
        <p:spPr/>
        <p:txBody>
          <a:bodyPr/>
          <a:lstStyle/>
          <a:p>
            <a:fld id="{6B9C19F4-9718-4384-B4F6-F78791B80F72}" type="datetimeFigureOut">
              <a:rPr lang="en-US" smtClean="0">
                <a:solidFill>
                  <a:prstClr val="black">
                    <a:tint val="75000"/>
                  </a:prstClr>
                </a:solidFill>
              </a:rPr>
              <a:pPr/>
              <a:t>5/18/2023</a:t>
            </a:fld>
            <a:endParaRPr lang="en-US">
              <a:solidFill>
                <a:prstClr val="black">
                  <a:tint val="75000"/>
                </a:prstClr>
              </a:solidFill>
            </a:endParaRPr>
          </a:p>
        </p:txBody>
      </p:sp>
      <p:sp>
        <p:nvSpPr>
          <p:cNvPr id="5" name="Footer Placeholder 4">
            <a:extLst>
              <a:ext uri="{FF2B5EF4-FFF2-40B4-BE49-F238E27FC236}">
                <a16:creationId xmlns="" xmlns:a16="http://schemas.microsoft.com/office/drawing/2014/main" id="{AEF2F925-DD0B-49D6-95A2-550B99187B66}"/>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 xmlns:a16="http://schemas.microsoft.com/office/drawing/2014/main" id="{8CDCF8B5-D562-4D46-831C-942F3A712941}"/>
              </a:ext>
            </a:extLst>
          </p:cNvPr>
          <p:cNvSpPr>
            <a:spLocks noGrp="1"/>
          </p:cNvSpPr>
          <p:nvPr>
            <p:ph type="sldNum" sz="quarter" idx="12"/>
          </p:nvPr>
        </p:nvSpPr>
        <p:spPr/>
        <p:txBody>
          <a:bodyPr/>
          <a:lstStyle/>
          <a:p>
            <a:fld id="{6055570C-DA78-4D79-B1FC-B08B1D2905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52465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96BF36-F9A3-4403-92F3-C5A0741F96B3}"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33866352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44698ED-D6AB-45E8-B026-DFED616A2F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2F15E1FC-34A0-4465-A8A8-6A8CA4900F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92E959E5-74A4-4A18-8819-83141F4254BB}"/>
              </a:ext>
            </a:extLst>
          </p:cNvPr>
          <p:cNvSpPr>
            <a:spLocks noGrp="1"/>
          </p:cNvSpPr>
          <p:nvPr>
            <p:ph type="dt" sz="half" idx="10"/>
          </p:nvPr>
        </p:nvSpPr>
        <p:spPr/>
        <p:txBody>
          <a:bodyPr/>
          <a:lstStyle/>
          <a:p>
            <a:fld id="{6B9C19F4-9718-4384-B4F6-F78791B80F72}" type="datetimeFigureOut">
              <a:rPr lang="en-US" smtClean="0">
                <a:solidFill>
                  <a:prstClr val="black">
                    <a:tint val="75000"/>
                  </a:prstClr>
                </a:solidFill>
              </a:rPr>
              <a:pPr/>
              <a:t>5/18/2023</a:t>
            </a:fld>
            <a:endParaRPr lang="en-US">
              <a:solidFill>
                <a:prstClr val="black">
                  <a:tint val="75000"/>
                </a:prstClr>
              </a:solidFill>
            </a:endParaRPr>
          </a:p>
        </p:txBody>
      </p:sp>
      <p:sp>
        <p:nvSpPr>
          <p:cNvPr id="5" name="Footer Placeholder 4">
            <a:extLst>
              <a:ext uri="{FF2B5EF4-FFF2-40B4-BE49-F238E27FC236}">
                <a16:creationId xmlns="" xmlns:a16="http://schemas.microsoft.com/office/drawing/2014/main" id="{6431456D-E566-44BD-AA3B-881FFF0807CF}"/>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 xmlns:a16="http://schemas.microsoft.com/office/drawing/2014/main" id="{0B7C856A-D054-4A0C-813A-6BB1AB7A854E}"/>
              </a:ext>
            </a:extLst>
          </p:cNvPr>
          <p:cNvSpPr>
            <a:spLocks noGrp="1"/>
          </p:cNvSpPr>
          <p:nvPr>
            <p:ph type="sldNum" sz="quarter" idx="12"/>
          </p:nvPr>
        </p:nvSpPr>
        <p:spPr/>
        <p:txBody>
          <a:bodyPr/>
          <a:lstStyle/>
          <a:p>
            <a:fld id="{6055570C-DA78-4D79-B1FC-B08B1D2905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59471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54B5EC-5EA2-4431-B660-2E90A0FB49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6CA70A0E-7BA6-473D-B818-6D4F284F93A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D6FD54DD-47A4-40DF-B96A-ED9F0DA9BD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5AF99080-7EF7-4055-AF5E-F70726855272}"/>
              </a:ext>
            </a:extLst>
          </p:cNvPr>
          <p:cNvSpPr>
            <a:spLocks noGrp="1"/>
          </p:cNvSpPr>
          <p:nvPr>
            <p:ph type="dt" sz="half" idx="10"/>
          </p:nvPr>
        </p:nvSpPr>
        <p:spPr/>
        <p:txBody>
          <a:bodyPr/>
          <a:lstStyle/>
          <a:p>
            <a:fld id="{6B9C19F4-9718-4384-B4F6-F78791B80F72}" type="datetimeFigureOut">
              <a:rPr lang="en-US" smtClean="0">
                <a:solidFill>
                  <a:prstClr val="black">
                    <a:tint val="75000"/>
                  </a:prstClr>
                </a:solidFill>
              </a:rPr>
              <a:pPr/>
              <a:t>5/18/2023</a:t>
            </a:fld>
            <a:endParaRPr lang="en-US">
              <a:solidFill>
                <a:prstClr val="black">
                  <a:tint val="75000"/>
                </a:prstClr>
              </a:solidFill>
            </a:endParaRPr>
          </a:p>
        </p:txBody>
      </p:sp>
      <p:sp>
        <p:nvSpPr>
          <p:cNvPr id="6" name="Footer Placeholder 5">
            <a:extLst>
              <a:ext uri="{FF2B5EF4-FFF2-40B4-BE49-F238E27FC236}">
                <a16:creationId xmlns="" xmlns:a16="http://schemas.microsoft.com/office/drawing/2014/main" id="{B7888910-DD73-467D-B120-0A33BA26F8E8}"/>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 xmlns:a16="http://schemas.microsoft.com/office/drawing/2014/main" id="{F067778F-E05D-4E31-A1CD-827B259F27E2}"/>
              </a:ext>
            </a:extLst>
          </p:cNvPr>
          <p:cNvSpPr>
            <a:spLocks noGrp="1"/>
          </p:cNvSpPr>
          <p:nvPr>
            <p:ph type="sldNum" sz="quarter" idx="12"/>
          </p:nvPr>
        </p:nvSpPr>
        <p:spPr/>
        <p:txBody>
          <a:bodyPr/>
          <a:lstStyle/>
          <a:p>
            <a:fld id="{6055570C-DA78-4D79-B1FC-B08B1D2905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793196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47CACA-CD6C-48DB-940E-EEDB5566AC2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5D155FD7-0D7C-4365-BFC0-F26B5760BD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17AC5F8A-00CC-48BA-8F98-41E3DB709DC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9E608A28-B68B-4D61-9382-026EA4D472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1A9BBC00-019A-4191-963D-64C59324A7D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64A785CA-0C61-4D2F-899F-EC45F4C18335}"/>
              </a:ext>
            </a:extLst>
          </p:cNvPr>
          <p:cNvSpPr>
            <a:spLocks noGrp="1"/>
          </p:cNvSpPr>
          <p:nvPr>
            <p:ph type="dt" sz="half" idx="10"/>
          </p:nvPr>
        </p:nvSpPr>
        <p:spPr/>
        <p:txBody>
          <a:bodyPr/>
          <a:lstStyle/>
          <a:p>
            <a:fld id="{6B9C19F4-9718-4384-B4F6-F78791B80F72}" type="datetimeFigureOut">
              <a:rPr lang="en-US" smtClean="0">
                <a:solidFill>
                  <a:prstClr val="black">
                    <a:tint val="75000"/>
                  </a:prstClr>
                </a:solidFill>
              </a:rPr>
              <a:pPr/>
              <a:t>5/18/2023</a:t>
            </a:fld>
            <a:endParaRPr lang="en-US">
              <a:solidFill>
                <a:prstClr val="black">
                  <a:tint val="75000"/>
                </a:prstClr>
              </a:solidFill>
            </a:endParaRPr>
          </a:p>
        </p:txBody>
      </p:sp>
      <p:sp>
        <p:nvSpPr>
          <p:cNvPr id="8" name="Footer Placeholder 7">
            <a:extLst>
              <a:ext uri="{FF2B5EF4-FFF2-40B4-BE49-F238E27FC236}">
                <a16:creationId xmlns="" xmlns:a16="http://schemas.microsoft.com/office/drawing/2014/main" id="{548F35EF-E7D4-4045-B35A-72744FE19951}"/>
              </a:ext>
            </a:extLst>
          </p:cNvPr>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a:extLst>
              <a:ext uri="{FF2B5EF4-FFF2-40B4-BE49-F238E27FC236}">
                <a16:creationId xmlns="" xmlns:a16="http://schemas.microsoft.com/office/drawing/2014/main" id="{233067B1-4FB2-4E9C-BF9D-D0A7AE93E529}"/>
              </a:ext>
            </a:extLst>
          </p:cNvPr>
          <p:cNvSpPr>
            <a:spLocks noGrp="1"/>
          </p:cNvSpPr>
          <p:nvPr>
            <p:ph type="sldNum" sz="quarter" idx="12"/>
          </p:nvPr>
        </p:nvSpPr>
        <p:spPr/>
        <p:txBody>
          <a:bodyPr/>
          <a:lstStyle/>
          <a:p>
            <a:fld id="{6055570C-DA78-4D79-B1FC-B08B1D2905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947814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3A39F37-A620-4BD1-B6A5-6EA3D22CE24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A4CD70B5-F229-487F-959E-A5E25E1D51A9}"/>
              </a:ext>
            </a:extLst>
          </p:cNvPr>
          <p:cNvSpPr>
            <a:spLocks noGrp="1"/>
          </p:cNvSpPr>
          <p:nvPr>
            <p:ph type="dt" sz="half" idx="10"/>
          </p:nvPr>
        </p:nvSpPr>
        <p:spPr/>
        <p:txBody>
          <a:bodyPr/>
          <a:lstStyle/>
          <a:p>
            <a:fld id="{6B9C19F4-9718-4384-B4F6-F78791B80F72}" type="datetimeFigureOut">
              <a:rPr lang="en-US" smtClean="0">
                <a:solidFill>
                  <a:prstClr val="black">
                    <a:tint val="75000"/>
                  </a:prstClr>
                </a:solidFill>
              </a:rPr>
              <a:pPr/>
              <a:t>5/18/2023</a:t>
            </a:fld>
            <a:endParaRPr lang="en-US">
              <a:solidFill>
                <a:prstClr val="black">
                  <a:tint val="75000"/>
                </a:prstClr>
              </a:solidFill>
            </a:endParaRPr>
          </a:p>
        </p:txBody>
      </p:sp>
      <p:sp>
        <p:nvSpPr>
          <p:cNvPr id="4" name="Footer Placeholder 3">
            <a:extLst>
              <a:ext uri="{FF2B5EF4-FFF2-40B4-BE49-F238E27FC236}">
                <a16:creationId xmlns="" xmlns:a16="http://schemas.microsoft.com/office/drawing/2014/main" id="{CD5F5319-16B7-4A4E-8132-7D9207F6F22F}"/>
              </a:ext>
            </a:extLst>
          </p:cNvPr>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a:extLst>
              <a:ext uri="{FF2B5EF4-FFF2-40B4-BE49-F238E27FC236}">
                <a16:creationId xmlns="" xmlns:a16="http://schemas.microsoft.com/office/drawing/2014/main" id="{10D3B8E9-FDBC-4808-A70A-79DA16F47120}"/>
              </a:ext>
            </a:extLst>
          </p:cNvPr>
          <p:cNvSpPr>
            <a:spLocks noGrp="1"/>
          </p:cNvSpPr>
          <p:nvPr>
            <p:ph type="sldNum" sz="quarter" idx="12"/>
          </p:nvPr>
        </p:nvSpPr>
        <p:spPr/>
        <p:txBody>
          <a:bodyPr/>
          <a:lstStyle/>
          <a:p>
            <a:fld id="{6055570C-DA78-4D79-B1FC-B08B1D2905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73171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A9D8D3E-3478-48FE-9F26-F1911244C479}"/>
              </a:ext>
            </a:extLst>
          </p:cNvPr>
          <p:cNvSpPr>
            <a:spLocks noGrp="1"/>
          </p:cNvSpPr>
          <p:nvPr>
            <p:ph type="dt" sz="half" idx="10"/>
          </p:nvPr>
        </p:nvSpPr>
        <p:spPr/>
        <p:txBody>
          <a:bodyPr/>
          <a:lstStyle/>
          <a:p>
            <a:fld id="{6B9C19F4-9718-4384-B4F6-F78791B80F72}" type="datetimeFigureOut">
              <a:rPr lang="en-US" smtClean="0">
                <a:solidFill>
                  <a:prstClr val="black">
                    <a:tint val="75000"/>
                  </a:prstClr>
                </a:solidFill>
              </a:rPr>
              <a:pPr/>
              <a:t>5/18/2023</a:t>
            </a:fld>
            <a:endParaRPr lang="en-US">
              <a:solidFill>
                <a:prstClr val="black">
                  <a:tint val="75000"/>
                </a:prstClr>
              </a:solidFill>
            </a:endParaRPr>
          </a:p>
        </p:txBody>
      </p:sp>
      <p:sp>
        <p:nvSpPr>
          <p:cNvPr id="3" name="Footer Placeholder 2">
            <a:extLst>
              <a:ext uri="{FF2B5EF4-FFF2-40B4-BE49-F238E27FC236}">
                <a16:creationId xmlns="" xmlns:a16="http://schemas.microsoft.com/office/drawing/2014/main" id="{55C39F44-3CA2-4129-91EC-CAB423D9D7C4}"/>
              </a:ext>
            </a:extLst>
          </p:cNvPr>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a:extLst>
              <a:ext uri="{FF2B5EF4-FFF2-40B4-BE49-F238E27FC236}">
                <a16:creationId xmlns="" xmlns:a16="http://schemas.microsoft.com/office/drawing/2014/main" id="{F5D67DD9-E2A5-4EE1-8ED9-DB7A96DF3493}"/>
              </a:ext>
            </a:extLst>
          </p:cNvPr>
          <p:cNvSpPr>
            <a:spLocks noGrp="1"/>
          </p:cNvSpPr>
          <p:nvPr>
            <p:ph type="sldNum" sz="quarter" idx="12"/>
          </p:nvPr>
        </p:nvSpPr>
        <p:spPr/>
        <p:txBody>
          <a:bodyPr/>
          <a:lstStyle/>
          <a:p>
            <a:fld id="{6055570C-DA78-4D79-B1FC-B08B1D2905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9919707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EEDA92-A403-444F-BC40-1400C13C62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DB9EC80D-D006-49C6-B678-423CE791FA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9811F22F-60A8-4B51-BF6C-740F164E7C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73ABE2AB-9357-443D-A60D-490152BB44B5}"/>
              </a:ext>
            </a:extLst>
          </p:cNvPr>
          <p:cNvSpPr>
            <a:spLocks noGrp="1"/>
          </p:cNvSpPr>
          <p:nvPr>
            <p:ph type="dt" sz="half" idx="10"/>
          </p:nvPr>
        </p:nvSpPr>
        <p:spPr/>
        <p:txBody>
          <a:bodyPr/>
          <a:lstStyle/>
          <a:p>
            <a:fld id="{6B9C19F4-9718-4384-B4F6-F78791B80F72}" type="datetimeFigureOut">
              <a:rPr lang="en-US" smtClean="0">
                <a:solidFill>
                  <a:prstClr val="black">
                    <a:tint val="75000"/>
                  </a:prstClr>
                </a:solidFill>
              </a:rPr>
              <a:pPr/>
              <a:t>5/18/2023</a:t>
            </a:fld>
            <a:endParaRPr lang="en-US">
              <a:solidFill>
                <a:prstClr val="black">
                  <a:tint val="75000"/>
                </a:prstClr>
              </a:solidFill>
            </a:endParaRPr>
          </a:p>
        </p:txBody>
      </p:sp>
      <p:sp>
        <p:nvSpPr>
          <p:cNvPr id="6" name="Footer Placeholder 5">
            <a:extLst>
              <a:ext uri="{FF2B5EF4-FFF2-40B4-BE49-F238E27FC236}">
                <a16:creationId xmlns="" xmlns:a16="http://schemas.microsoft.com/office/drawing/2014/main" id="{E7B1B8C8-38AA-4A6F-83F0-C54DF2BE834F}"/>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 xmlns:a16="http://schemas.microsoft.com/office/drawing/2014/main" id="{0C7C038D-CF15-497F-B2AF-9F1494D3C7D7}"/>
              </a:ext>
            </a:extLst>
          </p:cNvPr>
          <p:cNvSpPr>
            <a:spLocks noGrp="1"/>
          </p:cNvSpPr>
          <p:nvPr>
            <p:ph type="sldNum" sz="quarter" idx="12"/>
          </p:nvPr>
        </p:nvSpPr>
        <p:spPr/>
        <p:txBody>
          <a:bodyPr/>
          <a:lstStyle/>
          <a:p>
            <a:fld id="{6055570C-DA78-4D79-B1FC-B08B1D2905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64815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B359EB-FFB5-4789-968C-D79F230ACB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5268BC81-9E8D-47AA-B6B8-E9A69CE739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77C03094-ED72-4CBF-9CAB-7D6E2BFDFD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2F6C8DC9-6059-4CFA-B04C-14339E9853C0}"/>
              </a:ext>
            </a:extLst>
          </p:cNvPr>
          <p:cNvSpPr>
            <a:spLocks noGrp="1"/>
          </p:cNvSpPr>
          <p:nvPr>
            <p:ph type="dt" sz="half" idx="10"/>
          </p:nvPr>
        </p:nvSpPr>
        <p:spPr/>
        <p:txBody>
          <a:bodyPr/>
          <a:lstStyle/>
          <a:p>
            <a:fld id="{6B9C19F4-9718-4384-B4F6-F78791B80F72}" type="datetimeFigureOut">
              <a:rPr lang="en-US" smtClean="0">
                <a:solidFill>
                  <a:prstClr val="black">
                    <a:tint val="75000"/>
                  </a:prstClr>
                </a:solidFill>
              </a:rPr>
              <a:pPr/>
              <a:t>5/18/2023</a:t>
            </a:fld>
            <a:endParaRPr lang="en-US">
              <a:solidFill>
                <a:prstClr val="black">
                  <a:tint val="75000"/>
                </a:prstClr>
              </a:solidFill>
            </a:endParaRPr>
          </a:p>
        </p:txBody>
      </p:sp>
      <p:sp>
        <p:nvSpPr>
          <p:cNvPr id="6" name="Footer Placeholder 5">
            <a:extLst>
              <a:ext uri="{FF2B5EF4-FFF2-40B4-BE49-F238E27FC236}">
                <a16:creationId xmlns="" xmlns:a16="http://schemas.microsoft.com/office/drawing/2014/main" id="{BDDF00A7-FF10-45FA-9955-FF4848039D29}"/>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 xmlns:a16="http://schemas.microsoft.com/office/drawing/2014/main" id="{4D20211E-2D41-406C-A63B-560A4572178D}"/>
              </a:ext>
            </a:extLst>
          </p:cNvPr>
          <p:cNvSpPr>
            <a:spLocks noGrp="1"/>
          </p:cNvSpPr>
          <p:nvPr>
            <p:ph type="sldNum" sz="quarter" idx="12"/>
          </p:nvPr>
        </p:nvSpPr>
        <p:spPr/>
        <p:txBody>
          <a:bodyPr/>
          <a:lstStyle/>
          <a:p>
            <a:fld id="{6055570C-DA78-4D79-B1FC-B08B1D2905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2164888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CBCB984-91E7-4572-AE27-73964699D3C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301E4DF3-96DF-41BA-914D-EB0BCD695C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76FB2251-A0C5-4C6F-83F6-B8BE6CAB83B5}"/>
              </a:ext>
            </a:extLst>
          </p:cNvPr>
          <p:cNvSpPr>
            <a:spLocks noGrp="1"/>
          </p:cNvSpPr>
          <p:nvPr>
            <p:ph type="dt" sz="half" idx="10"/>
          </p:nvPr>
        </p:nvSpPr>
        <p:spPr/>
        <p:txBody>
          <a:bodyPr/>
          <a:lstStyle/>
          <a:p>
            <a:fld id="{6B9C19F4-9718-4384-B4F6-F78791B80F72}" type="datetimeFigureOut">
              <a:rPr lang="en-US" smtClean="0">
                <a:solidFill>
                  <a:prstClr val="black">
                    <a:tint val="75000"/>
                  </a:prstClr>
                </a:solidFill>
              </a:rPr>
              <a:pPr/>
              <a:t>5/18/2023</a:t>
            </a:fld>
            <a:endParaRPr lang="en-US">
              <a:solidFill>
                <a:prstClr val="black">
                  <a:tint val="75000"/>
                </a:prstClr>
              </a:solidFill>
            </a:endParaRPr>
          </a:p>
        </p:txBody>
      </p:sp>
      <p:sp>
        <p:nvSpPr>
          <p:cNvPr id="5" name="Footer Placeholder 4">
            <a:extLst>
              <a:ext uri="{FF2B5EF4-FFF2-40B4-BE49-F238E27FC236}">
                <a16:creationId xmlns="" xmlns:a16="http://schemas.microsoft.com/office/drawing/2014/main" id="{9CE4978C-44C5-41E5-B003-AEDC653BD3BD}"/>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 xmlns:a16="http://schemas.microsoft.com/office/drawing/2014/main" id="{A1F35D4F-5A92-4044-8B35-86FEF33D6920}"/>
              </a:ext>
            </a:extLst>
          </p:cNvPr>
          <p:cNvSpPr>
            <a:spLocks noGrp="1"/>
          </p:cNvSpPr>
          <p:nvPr>
            <p:ph type="sldNum" sz="quarter" idx="12"/>
          </p:nvPr>
        </p:nvSpPr>
        <p:spPr/>
        <p:txBody>
          <a:bodyPr/>
          <a:lstStyle/>
          <a:p>
            <a:fld id="{6055570C-DA78-4D79-B1FC-B08B1D2905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5065401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BFD43A5A-44AF-4EB0-BF41-59F6A10CD8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5115B269-A673-48C9-9C85-66C8F80332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43DD5ED-9F74-4334-84DB-CA47FD791B8C}"/>
              </a:ext>
            </a:extLst>
          </p:cNvPr>
          <p:cNvSpPr>
            <a:spLocks noGrp="1"/>
          </p:cNvSpPr>
          <p:nvPr>
            <p:ph type="dt" sz="half" idx="10"/>
          </p:nvPr>
        </p:nvSpPr>
        <p:spPr/>
        <p:txBody>
          <a:bodyPr/>
          <a:lstStyle/>
          <a:p>
            <a:fld id="{6B9C19F4-9718-4384-B4F6-F78791B80F72}" type="datetimeFigureOut">
              <a:rPr lang="en-US" smtClean="0">
                <a:solidFill>
                  <a:prstClr val="black">
                    <a:tint val="75000"/>
                  </a:prstClr>
                </a:solidFill>
              </a:rPr>
              <a:pPr/>
              <a:t>5/18/2023</a:t>
            </a:fld>
            <a:endParaRPr lang="en-US">
              <a:solidFill>
                <a:prstClr val="black">
                  <a:tint val="75000"/>
                </a:prstClr>
              </a:solidFill>
            </a:endParaRPr>
          </a:p>
        </p:txBody>
      </p:sp>
      <p:sp>
        <p:nvSpPr>
          <p:cNvPr id="5" name="Footer Placeholder 4">
            <a:extLst>
              <a:ext uri="{FF2B5EF4-FFF2-40B4-BE49-F238E27FC236}">
                <a16:creationId xmlns="" xmlns:a16="http://schemas.microsoft.com/office/drawing/2014/main" id="{1E055A16-410D-4D7C-A773-5AC58E5D45B1}"/>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 xmlns:a16="http://schemas.microsoft.com/office/drawing/2014/main" id="{76664A1C-8822-4223-B4B5-6397D316567C}"/>
              </a:ext>
            </a:extLst>
          </p:cNvPr>
          <p:cNvSpPr>
            <a:spLocks noGrp="1"/>
          </p:cNvSpPr>
          <p:nvPr>
            <p:ph type="sldNum" sz="quarter" idx="12"/>
          </p:nvPr>
        </p:nvSpPr>
        <p:spPr/>
        <p:txBody>
          <a:bodyPr/>
          <a:lstStyle/>
          <a:p>
            <a:fld id="{6055570C-DA78-4D79-B1FC-B08B1D2905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0387636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tint val="75000"/>
                  </a:prstClr>
                </a:solidFill>
              </a:rPr>
              <a:pPr/>
              <a:t>5/18/2023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44846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D96BF36-F9A3-4403-92F3-C5A0741F96B3}"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397306191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tint val="75000"/>
                  </a:prstClr>
                </a:solidFill>
              </a:rPr>
              <a:pPr/>
              <a:t>5/18/2023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3247661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tint val="75000"/>
                  </a:prstClr>
                </a:solidFill>
              </a:rPr>
              <a:pPr/>
              <a:t>5/18/2023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2910899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solidFill>
                  <a:prstClr val="black">
                    <a:tint val="75000"/>
                  </a:prstClr>
                </a:solidFill>
              </a:rPr>
              <a:pPr/>
              <a:t>5/18/2023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6088109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solidFill>
                  <a:prstClr val="black">
                    <a:tint val="75000"/>
                  </a:prstClr>
                </a:solidFill>
              </a:rPr>
              <a:pPr/>
              <a:t>5/18/2023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5449887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solidFill>
                  <a:prstClr val="black">
                    <a:tint val="75000"/>
                  </a:prstClr>
                </a:solidFill>
              </a:rPr>
              <a:pPr/>
              <a:t>5/18/2023</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8827229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solidFill>
                  <a:prstClr val="black">
                    <a:tint val="75000"/>
                  </a:prstClr>
                </a:solidFill>
              </a:rPr>
              <a:pPr/>
              <a:t>5/18/2023</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3297556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solidFill>
                  <a:prstClr val="black">
                    <a:tint val="75000"/>
                  </a:prstClr>
                </a:solidFill>
              </a:rPr>
              <a:pPr/>
              <a:t>5/18/2023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90921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solidFill>
                  <a:prstClr val="black">
                    <a:tint val="75000"/>
                  </a:prstClr>
                </a:solidFill>
              </a:rPr>
              <a:pPr/>
              <a:t>5/18/2023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224285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tint val="75000"/>
                  </a:prstClr>
                </a:solidFill>
              </a:rPr>
              <a:pPr/>
              <a:t>5/18/2023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7256034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tint val="75000"/>
                  </a:prstClr>
                </a:solidFill>
              </a:rPr>
              <a:pPr/>
              <a:t>5/18/2023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8178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D96BF36-F9A3-4403-92F3-C5A0741F96B3}" type="datetimeFigureOut">
              <a:rPr lang="en-US" smtClean="0"/>
              <a:t>5/18/2023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191692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D96BF36-F9A3-4403-92F3-C5A0741F96B3}" type="datetimeFigureOut">
              <a:rPr lang="en-US" smtClean="0"/>
              <a:t>5/18/2023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497514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6BF36-F9A3-4403-92F3-C5A0741F96B3}" type="datetimeFigureOut">
              <a:rPr lang="en-US" smtClean="0"/>
              <a:t>5/18/2023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3671466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96BF36-F9A3-4403-92F3-C5A0741F96B3}"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3245301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96BF36-F9A3-4403-92F3-C5A0741F96B3}"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5E65540-9C66-4DB7-96F0-DDE4151CD456}" type="slidenum">
              <a:rPr lang="en-US" smtClean="0"/>
              <a:t>‹#›</a:t>
            </a:fld>
            <a:endParaRPr lang="en-US"/>
          </a:p>
        </p:txBody>
      </p:sp>
    </p:spTree>
    <p:extLst>
      <p:ext uri="{BB962C8B-B14F-4D97-AF65-F5344CB8AC3E}">
        <p14:creationId xmlns:p14="http://schemas.microsoft.com/office/powerpoint/2010/main" val="1704649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theme" Target="../theme/theme4.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D96BF36-F9A3-4403-92F3-C5A0741F96B3}" type="datetimeFigureOut">
              <a:rPr lang="en-US" smtClean="0"/>
              <a:t>5/18/2023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5E65540-9C66-4DB7-96F0-DDE4151CD456}" type="slidenum">
              <a:rPr lang="en-US" smtClean="0"/>
              <a:t>‹#›</a:t>
            </a:fld>
            <a:endParaRPr lang="en-US"/>
          </a:p>
        </p:txBody>
      </p:sp>
    </p:spTree>
    <p:extLst>
      <p:ext uri="{BB962C8B-B14F-4D97-AF65-F5344CB8AC3E}">
        <p14:creationId xmlns:p14="http://schemas.microsoft.com/office/powerpoint/2010/main" val="28707351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96BF36-F9A3-4403-92F3-C5A0741F96B3}" type="datetimeFigureOut">
              <a:rPr lang="en-US" smtClean="0"/>
              <a:t>5/18/2023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E65540-9C66-4DB7-96F0-DDE4151CD456}" type="slidenum">
              <a:rPr lang="en-US" smtClean="0"/>
              <a:t>‹#›</a:t>
            </a:fld>
            <a:endParaRPr lang="en-US"/>
          </a:p>
        </p:txBody>
      </p:sp>
    </p:spTree>
    <p:extLst>
      <p:ext uri="{BB962C8B-B14F-4D97-AF65-F5344CB8AC3E}">
        <p14:creationId xmlns:p14="http://schemas.microsoft.com/office/powerpoint/2010/main" val="304401839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7A3DC3FD-DA87-41DB-A339-FC83D0596C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B82CCE26-5075-4FB7-9694-5714D1AE70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B884E91-8CA3-499C-A350-8CEFFBB468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9C19F4-9718-4384-B4F6-F78791B80F72}" type="datetimeFigureOut">
              <a:rPr lang="en-US" smtClean="0">
                <a:solidFill>
                  <a:prstClr val="black">
                    <a:tint val="75000"/>
                  </a:prstClr>
                </a:solidFill>
              </a:rPr>
              <a:pPr/>
              <a:t>5/18/2023</a:t>
            </a:fld>
            <a:endParaRPr lang="en-US">
              <a:solidFill>
                <a:prstClr val="black">
                  <a:tint val="75000"/>
                </a:prstClr>
              </a:solidFill>
            </a:endParaRPr>
          </a:p>
        </p:txBody>
      </p:sp>
      <p:sp>
        <p:nvSpPr>
          <p:cNvPr id="5" name="Footer Placeholder 4">
            <a:extLst>
              <a:ext uri="{FF2B5EF4-FFF2-40B4-BE49-F238E27FC236}">
                <a16:creationId xmlns="" xmlns:a16="http://schemas.microsoft.com/office/drawing/2014/main" id="{E6DD90BE-1CC5-4344-A1EC-CEEAFA5DED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a:extLst>
              <a:ext uri="{FF2B5EF4-FFF2-40B4-BE49-F238E27FC236}">
                <a16:creationId xmlns="" xmlns:a16="http://schemas.microsoft.com/office/drawing/2014/main" id="{723C4B4B-E54B-40A0-B28B-3057E95A88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5570C-DA78-4D79-B1FC-B08B1D2905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4114338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96BF36-F9A3-4403-92F3-C5A0741F96B3}" type="datetimeFigureOut">
              <a:rPr lang="en-US" smtClean="0"/>
              <a:t>5/18/2023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E65540-9C66-4DB7-96F0-DDE4151CD456}" type="slidenum">
              <a:rPr lang="en-US" smtClean="0"/>
              <a:t>‹#›</a:t>
            </a:fld>
            <a:endParaRPr lang="en-US"/>
          </a:p>
        </p:txBody>
      </p:sp>
    </p:spTree>
    <p:extLst>
      <p:ext uri="{BB962C8B-B14F-4D97-AF65-F5344CB8AC3E}">
        <p14:creationId xmlns:p14="http://schemas.microsoft.com/office/powerpoint/2010/main" val="2963706149"/>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t="3516" b="5856"/>
          <a:stretch/>
        </p:blipFill>
        <p:spPr>
          <a:xfrm>
            <a:off x="1" y="0"/>
            <a:ext cx="12192000" cy="6858000"/>
          </a:xfrm>
          <a:prstGeom prst="rect">
            <a:avLst/>
          </a:prstGeom>
        </p:spPr>
      </p:pic>
      <p:sp>
        <p:nvSpPr>
          <p:cNvPr id="3" name="Subtitle 2">
            <a:extLst>
              <a:ext uri="{FF2B5EF4-FFF2-40B4-BE49-F238E27FC236}">
                <a16:creationId xmlns="" xmlns:a16="http://schemas.microsoft.com/office/drawing/2014/main" id="{05F79676-5C14-43C2-B25A-178FF218EFEA}"/>
              </a:ext>
            </a:extLst>
          </p:cNvPr>
          <p:cNvSpPr>
            <a:spLocks noGrp="1"/>
          </p:cNvSpPr>
          <p:nvPr>
            <p:ph type="subTitle" idx="1"/>
          </p:nvPr>
        </p:nvSpPr>
        <p:spPr>
          <a:xfrm>
            <a:off x="0" y="0"/>
            <a:ext cx="12192000" cy="6857999"/>
          </a:xfrm>
        </p:spPr>
        <p:txBody>
          <a:bodyPr>
            <a:normAutofit/>
          </a:bodyPr>
          <a:lstStyle/>
          <a:p>
            <a:pPr>
              <a:lnSpc>
                <a:spcPct val="300000"/>
              </a:lnSpc>
            </a:pPr>
            <a:endParaRPr lang="en-US" sz="2400" dirty="0">
              <a:effectLst/>
              <a:latin typeface="Georgia" panose="02040502050405020303" pitchFamily="18" charset="0"/>
              <a:ea typeface="Calibri" panose="020F0502020204030204" pitchFamily="34" charset="0"/>
              <a:cs typeface="Arial" panose="020B0604020202020204" pitchFamily="34" charset="0"/>
            </a:endParaRPr>
          </a:p>
          <a:p>
            <a:pPr>
              <a:lnSpc>
                <a:spcPct val="200000"/>
              </a:lnSpc>
            </a:pPr>
            <a:endParaRPr lang="en-US" sz="2400" dirty="0">
              <a:solidFill>
                <a:schemeClr val="accent6">
                  <a:lumMod val="50000"/>
                </a:schemeClr>
              </a:solidFill>
            </a:endParaRPr>
          </a:p>
        </p:txBody>
      </p:sp>
      <p:sp>
        <p:nvSpPr>
          <p:cNvPr id="4" name="Rectangle 3"/>
          <p:cNvSpPr/>
          <p:nvPr/>
        </p:nvSpPr>
        <p:spPr>
          <a:xfrm>
            <a:off x="110605" y="2644169"/>
            <a:ext cx="11487150" cy="1569660"/>
          </a:xfrm>
          <a:prstGeom prst="rect">
            <a:avLst/>
          </a:prstGeom>
        </p:spPr>
        <p:txBody>
          <a:bodyPr wrap="square">
            <a:spAutoFit/>
          </a:bodyPr>
          <a:lstStyle/>
          <a:p>
            <a:pPr algn="ctr" defTabSz="457200"/>
            <a:r>
              <a:rPr lang="fa-IR" sz="9600" b="1" dirty="0">
                <a:ln w="9525">
                  <a:solidFill>
                    <a:prstClr val="white"/>
                  </a:solidFill>
                  <a:prstDash val="solid"/>
                </a:ln>
                <a:solidFill>
                  <a:srgbClr val="152D1B"/>
                </a:solidFill>
                <a:effectLst>
                  <a:outerShdw blurRad="12700" dist="38100" dir="2700000" algn="tl" rotWithShape="0">
                    <a:srgbClr val="3E8853">
                      <a:lumMod val="60000"/>
                      <a:lumOff val="40000"/>
                    </a:srgbClr>
                  </a:outerShdw>
                </a:effectLst>
                <a:latin typeface="IranNastaliq" panose="02020505000000020003" pitchFamily="18" charset="0"/>
                <a:cs typeface="IranNastaliq" panose="02020505000000020003" pitchFamily="18" charset="0"/>
              </a:rPr>
              <a:t>بسم الله الرحمن الرحیم</a:t>
            </a:r>
            <a:endParaRPr lang="en-US" sz="9600" b="1" dirty="0">
              <a:ln w="9525">
                <a:solidFill>
                  <a:prstClr val="white"/>
                </a:solidFill>
                <a:prstDash val="solid"/>
              </a:ln>
              <a:solidFill>
                <a:srgbClr val="152D1B"/>
              </a:solidFill>
              <a:effectLst>
                <a:outerShdw blurRad="12700" dist="38100" dir="2700000" algn="tl" rotWithShape="0">
                  <a:srgbClr val="3E8853">
                    <a:lumMod val="60000"/>
                    <a:lumOff val="40000"/>
                  </a:srgbClr>
                </a:outerShdw>
              </a:effectLst>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2765232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2" name="Rectangle 1"/>
          <p:cNvSpPr/>
          <p:nvPr/>
        </p:nvSpPr>
        <p:spPr>
          <a:xfrm>
            <a:off x="385010" y="294156"/>
            <a:ext cx="11502190" cy="1661993"/>
          </a:xfrm>
          <a:prstGeom prst="rect">
            <a:avLst/>
          </a:prstGeom>
        </p:spPr>
        <p:txBody>
          <a:bodyPr wrap="square">
            <a:spAutoFit/>
          </a:bodyPr>
          <a:lstStyle/>
          <a:p>
            <a:pPr algn="ctr"/>
            <a:r>
              <a:rPr lang="en-US" sz="4800" b="1" dirty="0">
                <a:solidFill>
                  <a:srgbClr val="9A2673"/>
                </a:solidFill>
                <a:latin typeface="Cambria" panose="02040503050406030204" pitchFamily="18" charset="0"/>
                <a:ea typeface="Calibri" panose="020F0502020204030204" pitchFamily="34" charset="0"/>
                <a:cs typeface="Arial" panose="020B0604020202020204" pitchFamily="34" charset="0"/>
              </a:rPr>
              <a:t>Categories of increased risk for diabetes </a:t>
            </a:r>
            <a:r>
              <a:rPr lang="en-US" sz="5400" b="1" dirty="0">
                <a:solidFill>
                  <a:srgbClr val="644C00"/>
                </a:solidFill>
                <a:latin typeface="Cambria" panose="02040503050406030204" pitchFamily="18" charset="0"/>
                <a:ea typeface="Calibri" panose="020F0502020204030204" pitchFamily="34" charset="0"/>
                <a:cs typeface="Arial" panose="020B0604020202020204" pitchFamily="34" charset="0"/>
              </a:rPr>
              <a:t>(prediabetes)</a:t>
            </a:r>
            <a:endParaRPr lang="fa-IR" sz="5400" b="1" dirty="0">
              <a:solidFill>
                <a:srgbClr val="644C00"/>
              </a:solidFill>
              <a:latin typeface="Cambria" panose="02040503050406030204" pitchFamily="18" charset="0"/>
              <a:ea typeface="Calibri" panose="020F050202020403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30752772"/>
              </p:ext>
            </p:extLst>
          </p:nvPr>
        </p:nvGraphicFramePr>
        <p:xfrm>
          <a:off x="513348" y="2237955"/>
          <a:ext cx="11373852" cy="3759059"/>
        </p:xfrm>
        <a:graphic>
          <a:graphicData uri="http://schemas.openxmlformats.org/drawingml/2006/table">
            <a:tbl>
              <a:tblPr firstRow="1" firstCol="1" bandRow="1">
                <a:tableStyleId>{D27102A9-8310-4765-A935-A1911B00CA55}</a:tableStyleId>
              </a:tblPr>
              <a:tblGrid>
                <a:gridCol w="11373852">
                  <a:extLst>
                    <a:ext uri="{9D8B030D-6E8A-4147-A177-3AD203B41FA5}">
                      <a16:colId xmlns="" xmlns:a16="http://schemas.microsoft.com/office/drawing/2014/main" val="20000"/>
                    </a:ext>
                  </a:extLst>
                </a:gridCol>
              </a:tblGrid>
              <a:tr h="282403">
                <a:tc>
                  <a:txBody>
                    <a:bodyPr/>
                    <a:lstStyle/>
                    <a:p>
                      <a:pPr algn="ctr" rtl="0">
                        <a:lnSpc>
                          <a:spcPct val="200000"/>
                        </a:lnSpc>
                        <a:spcAft>
                          <a:spcPts val="0"/>
                        </a:spcAft>
                      </a:pPr>
                      <a:r>
                        <a:rPr lang="en-US" sz="3200" dirty="0">
                          <a:effectLst/>
                        </a:rPr>
                        <a:t>FPG 100 to 125 mg/</a:t>
                      </a:r>
                      <a:r>
                        <a:rPr lang="en-US" sz="3200" dirty="0" err="1">
                          <a:effectLst/>
                        </a:rPr>
                        <a:t>dL</a:t>
                      </a:r>
                      <a:r>
                        <a:rPr lang="en-US" sz="3200" dirty="0">
                          <a:effectLst/>
                        </a:rPr>
                        <a:t> (5.6 to 6.9 </a:t>
                      </a:r>
                      <a:r>
                        <a:rPr lang="en-US" sz="3200" dirty="0" err="1">
                          <a:effectLst/>
                        </a:rPr>
                        <a:t>mmol</a:t>
                      </a:r>
                      <a:r>
                        <a:rPr lang="en-US" sz="3200" dirty="0">
                          <a:effectLst/>
                        </a:rPr>
                        <a:t>/L) – IFG</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a:txBody>
                  <a:tcPr marL="80687" marR="80687" marT="40343" marB="40343" anchor="ctr"/>
                </a:tc>
                <a:extLst>
                  <a:ext uri="{0D108BD9-81ED-4DB2-BD59-A6C34878D82A}">
                    <a16:rowId xmlns="" xmlns:a16="http://schemas.microsoft.com/office/drawing/2014/main" val="10000"/>
                  </a:ext>
                </a:extLst>
              </a:tr>
              <a:tr h="1646967">
                <a:tc>
                  <a:txBody>
                    <a:bodyPr/>
                    <a:lstStyle/>
                    <a:p>
                      <a:pPr algn="ctr" rtl="0">
                        <a:lnSpc>
                          <a:spcPct val="150000"/>
                        </a:lnSpc>
                        <a:spcAft>
                          <a:spcPts val="0"/>
                        </a:spcAft>
                      </a:pPr>
                      <a:r>
                        <a:rPr lang="en-US" sz="3200" dirty="0">
                          <a:effectLst/>
                        </a:rPr>
                        <a:t>2-hour post-load glucose on the 75 g OGTT 140 to 199 mg/</a:t>
                      </a:r>
                      <a:r>
                        <a:rPr lang="en-US" sz="3200" dirty="0" err="1">
                          <a:effectLst/>
                        </a:rPr>
                        <a:t>dL</a:t>
                      </a:r>
                      <a:endParaRPr lang="fa-IR" sz="3200" dirty="0">
                        <a:effectLst/>
                      </a:endParaRPr>
                    </a:p>
                    <a:p>
                      <a:pPr algn="ctr" rtl="0">
                        <a:lnSpc>
                          <a:spcPct val="150000"/>
                        </a:lnSpc>
                        <a:spcAft>
                          <a:spcPts val="0"/>
                        </a:spcAft>
                      </a:pPr>
                      <a:r>
                        <a:rPr lang="en-US" sz="3200" dirty="0">
                          <a:effectLst/>
                        </a:rPr>
                        <a:t> (7.8 to 11.0 </a:t>
                      </a:r>
                      <a:r>
                        <a:rPr lang="en-US" sz="3200" dirty="0" err="1">
                          <a:effectLst/>
                        </a:rPr>
                        <a:t>mmol</a:t>
                      </a:r>
                      <a:r>
                        <a:rPr lang="en-US" sz="3200" dirty="0">
                          <a:effectLst/>
                        </a:rPr>
                        <a:t>/L) – IGT</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a:txBody>
                  <a:tcPr marL="80687" marR="80687" marT="40343" marB="40343" anchor="ctr"/>
                </a:tc>
                <a:extLst>
                  <a:ext uri="{0D108BD9-81ED-4DB2-BD59-A6C34878D82A}">
                    <a16:rowId xmlns="" xmlns:a16="http://schemas.microsoft.com/office/drawing/2014/main" val="10001"/>
                  </a:ext>
                </a:extLst>
              </a:tr>
              <a:tr h="282403">
                <a:tc>
                  <a:txBody>
                    <a:bodyPr/>
                    <a:lstStyle/>
                    <a:p>
                      <a:pPr algn="ctr" rtl="0">
                        <a:lnSpc>
                          <a:spcPct val="200000"/>
                        </a:lnSpc>
                        <a:spcAft>
                          <a:spcPts val="0"/>
                        </a:spcAft>
                      </a:pPr>
                      <a:r>
                        <a:rPr lang="en-US" sz="3200" dirty="0">
                          <a:effectLst/>
                        </a:rPr>
                        <a:t>A1C 5.7 to 6.4% (39 to 46 </a:t>
                      </a:r>
                      <a:r>
                        <a:rPr lang="en-US" sz="3200" dirty="0" err="1">
                          <a:effectLst/>
                        </a:rPr>
                        <a:t>mmol</a:t>
                      </a:r>
                      <a:r>
                        <a:rPr lang="en-US" sz="3200" dirty="0">
                          <a:effectLst/>
                        </a:rPr>
                        <a:t>/</a:t>
                      </a:r>
                      <a:r>
                        <a:rPr lang="en-US" sz="3200" dirty="0" err="1">
                          <a:effectLst/>
                        </a:rPr>
                        <a:t>mol</a:t>
                      </a:r>
                      <a:r>
                        <a:rPr lang="en-US" sz="3200" dirty="0">
                          <a:effectLst/>
                        </a:rPr>
                        <a:t>)</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a:txBody>
                  <a:tcPr marL="80687" marR="80687" marT="40343" marB="40343" anchor="ct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2768119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4" name="Rectangle 3"/>
          <p:cNvSpPr/>
          <p:nvPr/>
        </p:nvSpPr>
        <p:spPr>
          <a:xfrm>
            <a:off x="208547" y="160421"/>
            <a:ext cx="11983453" cy="7294305"/>
          </a:xfrm>
          <a:prstGeom prst="rect">
            <a:avLst/>
          </a:prstGeom>
        </p:spPr>
        <p:txBody>
          <a:bodyPr wrap="square">
            <a:spAutoFit/>
          </a:bodyPr>
          <a:lstStyle/>
          <a:p>
            <a:pPr>
              <a:lnSpc>
                <a:spcPct val="150000"/>
              </a:lnSpc>
            </a:pPr>
            <a:r>
              <a:rPr lang="en-US" sz="26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If not measured in the past two to three months, we measure A1C (see "Measurements of glycemic control in diabetes mellitus", section on 'Glycated hemoglobin (A1C)')</a:t>
            </a:r>
          </a:p>
          <a:p>
            <a:pPr>
              <a:lnSpc>
                <a:spcPct val="150000"/>
              </a:lnSpc>
            </a:pPr>
            <a:r>
              <a:rPr lang="en-US" sz="26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●If not measured in the past one year, we measure:</a:t>
            </a:r>
          </a:p>
          <a:p>
            <a:pPr>
              <a:lnSpc>
                <a:spcPct val="150000"/>
              </a:lnSpc>
            </a:pPr>
            <a:r>
              <a:rPr lang="en-US" sz="26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•Fasting lipid profile</a:t>
            </a:r>
          </a:p>
          <a:p>
            <a:pPr>
              <a:lnSpc>
                <a:spcPct val="150000"/>
              </a:lnSpc>
            </a:pPr>
            <a:r>
              <a:rPr lang="en-US" sz="26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•Liver function tests</a:t>
            </a:r>
          </a:p>
          <a:p>
            <a:pPr>
              <a:lnSpc>
                <a:spcPct val="150000"/>
              </a:lnSpc>
            </a:pPr>
            <a:r>
              <a:rPr lang="en-US" sz="26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•Urine albumin-to-creatinine ratio (spot urine)</a:t>
            </a:r>
          </a:p>
          <a:p>
            <a:pPr>
              <a:lnSpc>
                <a:spcPct val="150000"/>
              </a:lnSpc>
            </a:pPr>
            <a:r>
              <a:rPr lang="en-US" sz="26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•Serum creatinine (with estimated glomerular filtration rate [</a:t>
            </a:r>
            <a:r>
              <a:rPr lang="en-US" sz="26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eGFR</a:t>
            </a:r>
            <a:r>
              <a:rPr lang="en-US" sz="26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a:t>
            </a:r>
          </a:p>
          <a:p>
            <a:pPr>
              <a:lnSpc>
                <a:spcPct val="150000"/>
              </a:lnSpc>
            </a:pPr>
            <a:r>
              <a:rPr lang="en-US" sz="26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●In patients with type 1 diabetes we also measure, periodically:</a:t>
            </a:r>
          </a:p>
          <a:p>
            <a:pPr>
              <a:lnSpc>
                <a:spcPct val="150000"/>
              </a:lnSpc>
            </a:pPr>
            <a:r>
              <a:rPr lang="en-US" sz="26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•Serum thyroid-stimulating hormone (TSH)</a:t>
            </a:r>
          </a:p>
          <a:p>
            <a:pPr>
              <a:lnSpc>
                <a:spcPct val="150000"/>
              </a:lnSpc>
            </a:pPr>
            <a:r>
              <a:rPr lang="en-US" sz="26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•Celiac antibodies to screen for celiac disease, which can be asymptomatic </a:t>
            </a:r>
          </a:p>
        </p:txBody>
      </p:sp>
    </p:spTree>
    <p:extLst>
      <p:ext uri="{BB962C8B-B14F-4D97-AF65-F5344CB8AC3E}">
        <p14:creationId xmlns:p14="http://schemas.microsoft.com/office/powerpoint/2010/main" val="2342792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22919722"/>
              </p:ext>
            </p:extLst>
          </p:nvPr>
        </p:nvGraphicFramePr>
        <p:xfrm>
          <a:off x="879143" y="177419"/>
          <a:ext cx="10515600" cy="6680113"/>
        </p:xfrm>
        <a:graphic>
          <a:graphicData uri="http://schemas.openxmlformats.org/drawingml/2006/table">
            <a:tbl>
              <a:tblPr firstRow="1" firstCol="1" bandRow="1">
                <a:tableStyleId>{D27102A9-8310-4765-A935-A1911B00CA55}</a:tableStyleId>
              </a:tblPr>
              <a:tblGrid>
                <a:gridCol w="2751162">
                  <a:extLst>
                    <a:ext uri="{9D8B030D-6E8A-4147-A177-3AD203B41FA5}">
                      <a16:colId xmlns="" xmlns:a16="http://schemas.microsoft.com/office/drawing/2014/main" val="20000"/>
                    </a:ext>
                  </a:extLst>
                </a:gridCol>
                <a:gridCol w="1415569">
                  <a:extLst>
                    <a:ext uri="{9D8B030D-6E8A-4147-A177-3AD203B41FA5}">
                      <a16:colId xmlns="" xmlns:a16="http://schemas.microsoft.com/office/drawing/2014/main" val="20001"/>
                    </a:ext>
                  </a:extLst>
                </a:gridCol>
                <a:gridCol w="6348869">
                  <a:extLst>
                    <a:ext uri="{9D8B030D-6E8A-4147-A177-3AD203B41FA5}">
                      <a16:colId xmlns="" xmlns:a16="http://schemas.microsoft.com/office/drawing/2014/main" val="20002"/>
                    </a:ext>
                  </a:extLst>
                </a:gridCol>
              </a:tblGrid>
              <a:tr h="928050">
                <a:tc gridSpan="3">
                  <a:txBody>
                    <a:bodyPr/>
                    <a:lstStyle/>
                    <a:p>
                      <a:pPr algn="ctr">
                        <a:lnSpc>
                          <a:spcPts val="1800"/>
                        </a:lnSpc>
                        <a:spcAft>
                          <a:spcPts val="0"/>
                        </a:spcAft>
                      </a:pPr>
                      <a:r>
                        <a:rPr lang="en-US" sz="3600" dirty="0">
                          <a:solidFill>
                            <a:srgbClr val="FF0000"/>
                          </a:solidFill>
                          <a:effectLst/>
                        </a:rPr>
                        <a:t>History and physical examination</a:t>
                      </a:r>
                      <a:endParaRPr lang="en-US" sz="36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80652" marR="80652" marT="42006" marB="42006" anchor="ct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432122">
                <a:tc>
                  <a:txBody>
                    <a:bodyPr/>
                    <a:lstStyle/>
                    <a:p>
                      <a:pPr algn="ctr">
                        <a:lnSpc>
                          <a:spcPct val="100000"/>
                        </a:lnSpc>
                        <a:spcAft>
                          <a:spcPts val="0"/>
                        </a:spcAft>
                      </a:pPr>
                      <a:r>
                        <a:rPr lang="en-US" sz="1600" dirty="0">
                          <a:effectLst/>
                        </a:rPr>
                        <a:t>Height, weight, and BMI</a:t>
                      </a:r>
                      <a:endParaRPr lang="en-US" sz="18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268841" marR="80652" marT="40326" marB="40326" anchor="ctr"/>
                </a:tc>
                <a:tc>
                  <a:txBody>
                    <a:bodyPr/>
                    <a:lstStyle/>
                    <a:p>
                      <a:pPr algn="ctr">
                        <a:lnSpc>
                          <a:spcPts val="1800"/>
                        </a:lnSpc>
                        <a:spcAft>
                          <a:spcPts val="0"/>
                        </a:spcAft>
                      </a:pPr>
                      <a:r>
                        <a:rPr lang="en-US" sz="2000">
                          <a:effectLst/>
                        </a:rPr>
                        <a:t>Every visit</a:t>
                      </a:r>
                      <a:endParaRPr lang="en-US" sz="2400" b="1">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80652" marR="80652" marT="40326" marB="40326" anchor="ctr"/>
                </a:tc>
                <a:tc>
                  <a:txBody>
                    <a:bodyPr/>
                    <a:lstStyle/>
                    <a:p>
                      <a:pPr>
                        <a:lnSpc>
                          <a:spcPct val="107000"/>
                        </a:lnSpc>
                      </a:pPr>
                      <a:endParaRPr lang="en-US" sz="2400" b="1" dirty="0">
                        <a:solidFill>
                          <a:schemeClr val="tx1"/>
                        </a:solidFill>
                        <a:effectLst/>
                        <a:latin typeface="Calibri" panose="020F0502020204030204" pitchFamily="34" charset="0"/>
                        <a:cs typeface="Arial" panose="020B0604020202020204" pitchFamily="34" charset="0"/>
                      </a:endParaRPr>
                    </a:p>
                  </a:txBody>
                  <a:tcPr marL="80652" marR="80652" marT="40326" marB="40326" anchor="ctr"/>
                </a:tc>
                <a:extLst>
                  <a:ext uri="{0D108BD9-81ED-4DB2-BD59-A6C34878D82A}">
                    <a16:rowId xmlns="" xmlns:a16="http://schemas.microsoft.com/office/drawing/2014/main" val="10001"/>
                  </a:ext>
                </a:extLst>
              </a:tr>
              <a:tr h="643581">
                <a:tc>
                  <a:txBody>
                    <a:bodyPr/>
                    <a:lstStyle/>
                    <a:p>
                      <a:pPr algn="ctr">
                        <a:lnSpc>
                          <a:spcPct val="100000"/>
                        </a:lnSpc>
                        <a:spcAft>
                          <a:spcPts val="0"/>
                        </a:spcAft>
                      </a:pPr>
                      <a:r>
                        <a:rPr lang="en-US" sz="2000" dirty="0">
                          <a:effectLst/>
                        </a:rPr>
                        <a:t>Smoking cessation counseling</a:t>
                      </a:r>
                      <a:endParaRPr lang="en-US" sz="2400" b="1" dirty="0">
                        <a:solidFill>
                          <a:srgbClr val="660066"/>
                        </a:solidFill>
                        <a:effectLst/>
                        <a:latin typeface="Calibri" panose="020F0502020204030204" pitchFamily="34" charset="0"/>
                        <a:ea typeface="Calibri" panose="020F0502020204030204" pitchFamily="34" charset="0"/>
                        <a:cs typeface="Arial" panose="020B0604020202020204" pitchFamily="34" charset="0"/>
                      </a:endParaRPr>
                    </a:p>
                  </a:txBody>
                  <a:tcPr marL="268841" marR="80652" marT="40326" marB="40326" anchor="ctr"/>
                </a:tc>
                <a:tc>
                  <a:txBody>
                    <a:bodyPr/>
                    <a:lstStyle/>
                    <a:p>
                      <a:pPr algn="ctr">
                        <a:lnSpc>
                          <a:spcPts val="1800"/>
                        </a:lnSpc>
                        <a:spcAft>
                          <a:spcPts val="0"/>
                        </a:spcAft>
                      </a:pPr>
                      <a:r>
                        <a:rPr lang="en-US" sz="2000" dirty="0">
                          <a:effectLst/>
                        </a:rPr>
                        <a:t>Every visit</a:t>
                      </a:r>
                      <a:endParaRPr lang="en-US" sz="2400" b="1" dirty="0">
                        <a:solidFill>
                          <a:srgbClr val="660066"/>
                        </a:solidFill>
                        <a:effectLst/>
                        <a:latin typeface="Calibri" panose="020F0502020204030204" pitchFamily="34" charset="0"/>
                        <a:ea typeface="Calibri" panose="020F0502020204030204" pitchFamily="34" charset="0"/>
                        <a:cs typeface="Arial" panose="020B0604020202020204" pitchFamily="34" charset="0"/>
                      </a:endParaRPr>
                    </a:p>
                  </a:txBody>
                  <a:tcPr marL="80652" marR="80652" marT="40326" marB="40326" anchor="ctr"/>
                </a:tc>
                <a:tc>
                  <a:txBody>
                    <a:bodyPr/>
                    <a:lstStyle/>
                    <a:p>
                      <a:pPr algn="ctr">
                        <a:lnSpc>
                          <a:spcPct val="150000"/>
                        </a:lnSpc>
                        <a:spcAft>
                          <a:spcPts val="0"/>
                        </a:spcAft>
                      </a:pPr>
                      <a:r>
                        <a:rPr lang="en-US" sz="2000" dirty="0">
                          <a:effectLst/>
                        </a:rPr>
                        <a:t>For smokers only.</a:t>
                      </a:r>
                      <a:endParaRPr lang="en-US" sz="2400" b="1" dirty="0">
                        <a:solidFill>
                          <a:srgbClr val="660066"/>
                        </a:solidFill>
                        <a:effectLst/>
                        <a:latin typeface="Calibri" panose="020F0502020204030204" pitchFamily="34" charset="0"/>
                        <a:ea typeface="Calibri" panose="020F0502020204030204" pitchFamily="34" charset="0"/>
                        <a:cs typeface="Arial" panose="020B0604020202020204" pitchFamily="34" charset="0"/>
                      </a:endParaRPr>
                    </a:p>
                  </a:txBody>
                  <a:tcPr marL="80652" marR="80652" marT="40326" marB="40326" anchor="ctr"/>
                </a:tc>
                <a:extLst>
                  <a:ext uri="{0D108BD9-81ED-4DB2-BD59-A6C34878D82A}">
                    <a16:rowId xmlns="" xmlns:a16="http://schemas.microsoft.com/office/drawing/2014/main" val="10002"/>
                  </a:ext>
                </a:extLst>
              </a:tr>
              <a:tr h="643581">
                <a:tc>
                  <a:txBody>
                    <a:bodyPr/>
                    <a:lstStyle/>
                    <a:p>
                      <a:pPr algn="ctr">
                        <a:lnSpc>
                          <a:spcPct val="100000"/>
                        </a:lnSpc>
                        <a:spcAft>
                          <a:spcPts val="0"/>
                        </a:spcAft>
                      </a:pPr>
                      <a:r>
                        <a:rPr lang="en-US" sz="2000" dirty="0">
                          <a:effectLst/>
                        </a:rPr>
                        <a:t>Blood pressure</a:t>
                      </a:r>
                      <a:endParaRPr lang="en-US" sz="24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268841" marR="80652" marT="40326" marB="40326" anchor="ctr"/>
                </a:tc>
                <a:tc>
                  <a:txBody>
                    <a:bodyPr/>
                    <a:lstStyle/>
                    <a:p>
                      <a:pPr algn="ctr">
                        <a:lnSpc>
                          <a:spcPts val="1800"/>
                        </a:lnSpc>
                        <a:spcAft>
                          <a:spcPts val="0"/>
                        </a:spcAft>
                      </a:pPr>
                      <a:r>
                        <a:rPr lang="en-US" sz="2000" dirty="0">
                          <a:effectLst/>
                        </a:rPr>
                        <a:t>Every visit</a:t>
                      </a:r>
                      <a:endParaRPr lang="en-US" sz="24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80652" marR="80652" marT="40326" marB="40326" anchor="ctr"/>
                </a:tc>
                <a:tc>
                  <a:txBody>
                    <a:bodyPr/>
                    <a:lstStyle/>
                    <a:p>
                      <a:pPr algn="ctr">
                        <a:lnSpc>
                          <a:spcPct val="150000"/>
                        </a:lnSpc>
                        <a:spcAft>
                          <a:spcPts val="0"/>
                        </a:spcAft>
                      </a:pPr>
                      <a:r>
                        <a:rPr lang="en-US" sz="2000" dirty="0">
                          <a:effectLst/>
                        </a:rPr>
                        <a:t>Individualize goal blood pressure (</a:t>
                      </a:r>
                      <a:r>
                        <a:rPr lang="en-US" sz="2000" dirty="0" err="1">
                          <a:effectLst/>
                        </a:rPr>
                        <a:t>eg</a:t>
                      </a:r>
                      <a:r>
                        <a:rPr lang="en-US" sz="2000" dirty="0">
                          <a:effectLst/>
                        </a:rPr>
                        <a:t>, &lt;130/80 mmHg if at high cardiovascular risk; &lt;140/90 mmHg if at lower risk).*</a:t>
                      </a:r>
                      <a:endParaRPr lang="en-US" sz="24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80652" marR="80652" marT="40326" marB="40326" anchor="ctr"/>
                </a:tc>
                <a:extLst>
                  <a:ext uri="{0D108BD9-81ED-4DB2-BD59-A6C34878D82A}">
                    <a16:rowId xmlns="" xmlns:a16="http://schemas.microsoft.com/office/drawing/2014/main" val="10003"/>
                  </a:ext>
                </a:extLst>
              </a:tr>
              <a:tr h="917118">
                <a:tc>
                  <a:txBody>
                    <a:bodyPr/>
                    <a:lstStyle/>
                    <a:p>
                      <a:pPr algn="ctr">
                        <a:lnSpc>
                          <a:spcPct val="100000"/>
                        </a:lnSpc>
                        <a:spcAft>
                          <a:spcPts val="0"/>
                        </a:spcAft>
                      </a:pPr>
                      <a:r>
                        <a:rPr lang="en-US" sz="2000" dirty="0">
                          <a:effectLst/>
                        </a:rPr>
                        <a:t>Dilated eye examination</a:t>
                      </a:r>
                      <a:endParaRPr lang="en-US" sz="2400" b="1" dirty="0">
                        <a:solidFill>
                          <a:srgbClr val="660066"/>
                        </a:solidFill>
                        <a:effectLst/>
                        <a:latin typeface="Calibri" panose="020F0502020204030204" pitchFamily="34" charset="0"/>
                        <a:ea typeface="Calibri" panose="020F0502020204030204" pitchFamily="34" charset="0"/>
                        <a:cs typeface="Arial" panose="020B0604020202020204" pitchFamily="34" charset="0"/>
                      </a:endParaRPr>
                    </a:p>
                  </a:txBody>
                  <a:tcPr marL="268841" marR="80652" marT="40326" marB="40326" anchor="ctr"/>
                </a:tc>
                <a:tc>
                  <a:txBody>
                    <a:bodyPr/>
                    <a:lstStyle/>
                    <a:p>
                      <a:pPr algn="ctr">
                        <a:lnSpc>
                          <a:spcPts val="1800"/>
                        </a:lnSpc>
                        <a:spcAft>
                          <a:spcPts val="0"/>
                        </a:spcAft>
                      </a:pPr>
                      <a:r>
                        <a:rPr lang="en-US" sz="2000" dirty="0">
                          <a:effectLst/>
                        </a:rPr>
                        <a:t>Annually</a:t>
                      </a:r>
                      <a:endParaRPr lang="en-US" sz="2400" b="1" dirty="0">
                        <a:solidFill>
                          <a:srgbClr val="660066"/>
                        </a:solidFill>
                        <a:effectLst/>
                        <a:latin typeface="Calibri" panose="020F0502020204030204" pitchFamily="34" charset="0"/>
                        <a:ea typeface="Calibri" panose="020F0502020204030204" pitchFamily="34" charset="0"/>
                        <a:cs typeface="Arial" panose="020B0604020202020204" pitchFamily="34" charset="0"/>
                      </a:endParaRPr>
                    </a:p>
                  </a:txBody>
                  <a:tcPr marL="80652" marR="80652" marT="40326" marB="40326" anchor="ctr"/>
                </a:tc>
                <a:tc>
                  <a:txBody>
                    <a:bodyPr/>
                    <a:lstStyle/>
                    <a:p>
                      <a:pPr algn="ctr">
                        <a:lnSpc>
                          <a:spcPct val="150000"/>
                        </a:lnSpc>
                        <a:spcAft>
                          <a:spcPts val="0"/>
                        </a:spcAft>
                      </a:pPr>
                      <a:r>
                        <a:rPr lang="en-US" sz="2000" dirty="0">
                          <a:effectLst/>
                        </a:rPr>
                        <a:t>Begin at onset of type 2 diabetes, 3 to 5 years after onset of type 1 diabetes. Examine yearly (or more frequently) if retinopathy present, every 2 to 3 years if there is no evidence of retinopathy.</a:t>
                      </a:r>
                      <a:endParaRPr lang="en-US" sz="2400" b="1" dirty="0">
                        <a:solidFill>
                          <a:srgbClr val="660066"/>
                        </a:solidFill>
                        <a:effectLst/>
                        <a:latin typeface="Calibri" panose="020F0502020204030204" pitchFamily="34" charset="0"/>
                        <a:ea typeface="Calibri" panose="020F0502020204030204" pitchFamily="34" charset="0"/>
                        <a:cs typeface="Arial" panose="020B0604020202020204" pitchFamily="34" charset="0"/>
                      </a:endParaRPr>
                    </a:p>
                  </a:txBody>
                  <a:tcPr marL="80652" marR="80652" marT="40326" marB="40326" anchor="ctr"/>
                </a:tc>
                <a:extLst>
                  <a:ext uri="{0D108BD9-81ED-4DB2-BD59-A6C34878D82A}">
                    <a16:rowId xmlns="" xmlns:a16="http://schemas.microsoft.com/office/drawing/2014/main" val="10004"/>
                  </a:ext>
                </a:extLst>
              </a:tr>
              <a:tr h="643581">
                <a:tc>
                  <a:txBody>
                    <a:bodyPr/>
                    <a:lstStyle/>
                    <a:p>
                      <a:pPr algn="ctr">
                        <a:lnSpc>
                          <a:spcPct val="100000"/>
                        </a:lnSpc>
                        <a:spcAft>
                          <a:spcPts val="0"/>
                        </a:spcAft>
                      </a:pPr>
                      <a:r>
                        <a:rPr lang="en-US" sz="2000" dirty="0">
                          <a:effectLst/>
                        </a:rPr>
                        <a:t>Comprehensive foot examination</a:t>
                      </a:r>
                      <a:endParaRPr lang="en-US" sz="24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268841" marR="80652" marT="40326" marB="40326" anchor="ctr"/>
                </a:tc>
                <a:tc>
                  <a:txBody>
                    <a:bodyPr/>
                    <a:lstStyle/>
                    <a:p>
                      <a:pPr algn="ctr">
                        <a:lnSpc>
                          <a:spcPts val="1800"/>
                        </a:lnSpc>
                        <a:spcAft>
                          <a:spcPts val="0"/>
                        </a:spcAft>
                      </a:pPr>
                      <a:r>
                        <a:rPr lang="en-US" sz="2000">
                          <a:effectLst/>
                        </a:rPr>
                        <a:t>Annually</a:t>
                      </a:r>
                      <a:endParaRPr lang="en-US" sz="2400" b="1">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80652" marR="80652" marT="40326" marB="40326" anchor="ctr"/>
                </a:tc>
                <a:tc>
                  <a:txBody>
                    <a:bodyPr/>
                    <a:lstStyle/>
                    <a:p>
                      <a:pPr algn="ctr">
                        <a:lnSpc>
                          <a:spcPct val="150000"/>
                        </a:lnSpc>
                        <a:spcAft>
                          <a:spcPts val="0"/>
                        </a:spcAft>
                      </a:pPr>
                      <a:r>
                        <a:rPr lang="en-US" sz="2000" dirty="0">
                          <a:effectLst/>
                        </a:rPr>
                        <a:t>Every visit if peripheral vascular disease or neuropathy.</a:t>
                      </a:r>
                      <a:endParaRPr lang="en-US" sz="24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80652" marR="80652" marT="40326" marB="40326" anchor="ctr"/>
                </a:tc>
                <a:extLst>
                  <a:ext uri="{0D108BD9-81ED-4DB2-BD59-A6C34878D82A}">
                    <a16:rowId xmlns="" xmlns:a16="http://schemas.microsoft.com/office/drawing/2014/main" val="10005"/>
                  </a:ext>
                </a:extLst>
              </a:tr>
              <a:tr h="643581">
                <a:tc>
                  <a:txBody>
                    <a:bodyPr/>
                    <a:lstStyle/>
                    <a:p>
                      <a:pPr algn="ctr">
                        <a:lnSpc>
                          <a:spcPct val="100000"/>
                        </a:lnSpc>
                        <a:spcAft>
                          <a:spcPts val="0"/>
                        </a:spcAft>
                      </a:pPr>
                      <a:r>
                        <a:rPr lang="en-US" sz="2000" dirty="0">
                          <a:effectLst/>
                        </a:rPr>
                        <a:t>Dental examination</a:t>
                      </a:r>
                      <a:endParaRPr lang="en-US" sz="2400" b="1" dirty="0">
                        <a:solidFill>
                          <a:srgbClr val="660066"/>
                        </a:solidFill>
                        <a:effectLst/>
                        <a:latin typeface="Calibri" panose="020F0502020204030204" pitchFamily="34" charset="0"/>
                        <a:ea typeface="Calibri" panose="020F0502020204030204" pitchFamily="34" charset="0"/>
                        <a:cs typeface="Arial" panose="020B0604020202020204" pitchFamily="34" charset="0"/>
                      </a:endParaRPr>
                    </a:p>
                  </a:txBody>
                  <a:tcPr marL="268841" marR="80652" marT="40326" marB="40326" anchor="ctr"/>
                </a:tc>
                <a:tc>
                  <a:txBody>
                    <a:bodyPr/>
                    <a:lstStyle/>
                    <a:p>
                      <a:pPr algn="ctr">
                        <a:lnSpc>
                          <a:spcPts val="1800"/>
                        </a:lnSpc>
                        <a:spcAft>
                          <a:spcPts val="0"/>
                        </a:spcAft>
                      </a:pPr>
                      <a:r>
                        <a:rPr lang="en-US" sz="2000" dirty="0">
                          <a:effectLst/>
                        </a:rPr>
                        <a:t>Annually</a:t>
                      </a:r>
                      <a:endParaRPr lang="en-US" sz="2400" b="1" dirty="0">
                        <a:solidFill>
                          <a:srgbClr val="660066"/>
                        </a:solidFill>
                        <a:effectLst/>
                        <a:latin typeface="Calibri" panose="020F0502020204030204" pitchFamily="34" charset="0"/>
                        <a:ea typeface="Calibri" panose="020F0502020204030204" pitchFamily="34" charset="0"/>
                        <a:cs typeface="Arial" panose="020B0604020202020204" pitchFamily="34" charset="0"/>
                      </a:endParaRPr>
                    </a:p>
                  </a:txBody>
                  <a:tcPr marL="80652" marR="80652" marT="40326" marB="40326" anchor="ctr"/>
                </a:tc>
                <a:tc>
                  <a:txBody>
                    <a:bodyPr/>
                    <a:lstStyle/>
                    <a:p>
                      <a:pPr algn="ctr">
                        <a:lnSpc>
                          <a:spcPct val="150000"/>
                        </a:lnSpc>
                        <a:spcAft>
                          <a:spcPts val="0"/>
                        </a:spcAft>
                      </a:pPr>
                      <a:r>
                        <a:rPr lang="en-US" sz="2000" dirty="0">
                          <a:effectLst/>
                        </a:rPr>
                        <a:t>Periodontal disease is more severe and may be more prevalent in patients with diabetes.</a:t>
                      </a:r>
                      <a:endParaRPr lang="en-US" sz="2400" b="1" dirty="0">
                        <a:solidFill>
                          <a:srgbClr val="660066"/>
                        </a:solidFill>
                        <a:effectLst/>
                        <a:latin typeface="Calibri" panose="020F0502020204030204" pitchFamily="34" charset="0"/>
                        <a:ea typeface="Calibri" panose="020F0502020204030204" pitchFamily="34" charset="0"/>
                        <a:cs typeface="Arial" panose="020B0604020202020204" pitchFamily="34" charset="0"/>
                      </a:endParaRPr>
                    </a:p>
                  </a:txBody>
                  <a:tcPr marL="80652" marR="80652" marT="40326" marB="40326" anchor="ct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26979375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679815297"/>
              </p:ext>
            </p:extLst>
          </p:nvPr>
        </p:nvGraphicFramePr>
        <p:xfrm>
          <a:off x="729018" y="817654"/>
          <a:ext cx="10515600" cy="5132771"/>
        </p:xfrm>
        <a:graphic>
          <a:graphicData uri="http://schemas.openxmlformats.org/drawingml/2006/table">
            <a:tbl>
              <a:tblPr firstRow="1" firstCol="1" bandRow="1">
                <a:tableStyleId>{D27102A9-8310-4765-A935-A1911B00CA55}</a:tableStyleId>
              </a:tblPr>
              <a:tblGrid>
                <a:gridCol w="2205250">
                  <a:extLst>
                    <a:ext uri="{9D8B030D-6E8A-4147-A177-3AD203B41FA5}">
                      <a16:colId xmlns="" xmlns:a16="http://schemas.microsoft.com/office/drawing/2014/main" val="20000"/>
                    </a:ext>
                  </a:extLst>
                </a:gridCol>
                <a:gridCol w="1961481">
                  <a:extLst>
                    <a:ext uri="{9D8B030D-6E8A-4147-A177-3AD203B41FA5}">
                      <a16:colId xmlns="" xmlns:a16="http://schemas.microsoft.com/office/drawing/2014/main" val="20001"/>
                    </a:ext>
                  </a:extLst>
                </a:gridCol>
                <a:gridCol w="6348869">
                  <a:extLst>
                    <a:ext uri="{9D8B030D-6E8A-4147-A177-3AD203B41FA5}">
                      <a16:colId xmlns="" xmlns:a16="http://schemas.microsoft.com/office/drawing/2014/main" val="20002"/>
                    </a:ext>
                  </a:extLst>
                </a:gridCol>
              </a:tblGrid>
              <a:tr h="601255">
                <a:tc gridSpan="3">
                  <a:txBody>
                    <a:bodyPr/>
                    <a:lstStyle/>
                    <a:p>
                      <a:pPr algn="ctr">
                        <a:lnSpc>
                          <a:spcPts val="1800"/>
                        </a:lnSpc>
                        <a:spcAft>
                          <a:spcPts val="0"/>
                        </a:spcAft>
                      </a:pPr>
                      <a:r>
                        <a:rPr lang="en-US" sz="3600" dirty="0">
                          <a:solidFill>
                            <a:srgbClr val="FF0000"/>
                          </a:solidFill>
                          <a:effectLst/>
                        </a:rPr>
                        <a:t>Laboratory studies</a:t>
                      </a:r>
                      <a:endParaRPr lang="en-US" sz="3600" dirty="0">
                        <a:solidFill>
                          <a:srgbClr val="FF0000"/>
                        </a:solidFill>
                        <a:effectLst/>
                        <a:latin typeface="+mn-lt"/>
                        <a:ea typeface="Calibri" panose="020F0502020204030204" pitchFamily="34" charset="0"/>
                        <a:cs typeface="Arial" panose="020B0604020202020204" pitchFamily="34" charset="0"/>
                      </a:endParaRPr>
                    </a:p>
                  </a:txBody>
                  <a:tcPr marL="80652" marR="80652" marT="42006" marB="42006" anchor="ct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1024066">
                <a:tc>
                  <a:txBody>
                    <a:bodyPr/>
                    <a:lstStyle/>
                    <a:p>
                      <a:pPr algn="ctr">
                        <a:lnSpc>
                          <a:spcPts val="1800"/>
                        </a:lnSpc>
                        <a:spcAft>
                          <a:spcPts val="0"/>
                        </a:spcAft>
                      </a:pPr>
                      <a:r>
                        <a:rPr lang="en-US" sz="1800">
                          <a:effectLst/>
                        </a:rPr>
                        <a:t>Lipid profile</a:t>
                      </a:r>
                      <a:endParaRPr lang="en-US" sz="2000" b="1">
                        <a:solidFill>
                          <a:srgbClr val="660066"/>
                        </a:solidFill>
                        <a:effectLst/>
                        <a:latin typeface="+mn-lt"/>
                        <a:ea typeface="Calibri" panose="020F0502020204030204" pitchFamily="34" charset="0"/>
                        <a:cs typeface="Arial" panose="020B0604020202020204" pitchFamily="34" charset="0"/>
                      </a:endParaRPr>
                    </a:p>
                  </a:txBody>
                  <a:tcPr marL="268841" marR="80652" marT="40326" marB="40326" anchor="ctr"/>
                </a:tc>
                <a:tc>
                  <a:txBody>
                    <a:bodyPr/>
                    <a:lstStyle/>
                    <a:p>
                      <a:pPr algn="ctr">
                        <a:lnSpc>
                          <a:spcPts val="1800"/>
                        </a:lnSpc>
                        <a:spcAft>
                          <a:spcPts val="0"/>
                        </a:spcAft>
                      </a:pPr>
                      <a:r>
                        <a:rPr lang="en-US" sz="1800" dirty="0">
                          <a:effectLst/>
                        </a:rPr>
                        <a:t>Initially, as indicated</a:t>
                      </a:r>
                      <a:endParaRPr lang="en-US" sz="2000" b="1" dirty="0">
                        <a:solidFill>
                          <a:srgbClr val="660066"/>
                        </a:solidFill>
                        <a:effectLst/>
                        <a:latin typeface="+mn-lt"/>
                        <a:ea typeface="Calibri" panose="020F0502020204030204" pitchFamily="34" charset="0"/>
                        <a:cs typeface="Arial" panose="020B0604020202020204" pitchFamily="34" charset="0"/>
                      </a:endParaRPr>
                    </a:p>
                  </a:txBody>
                  <a:tcPr marL="80652" marR="80652" marT="40326" marB="40326" anchor="ctr"/>
                </a:tc>
                <a:tc>
                  <a:txBody>
                    <a:bodyPr/>
                    <a:lstStyle/>
                    <a:p>
                      <a:pPr algn="ctr">
                        <a:lnSpc>
                          <a:spcPts val="1800"/>
                        </a:lnSpc>
                        <a:spcAft>
                          <a:spcPts val="0"/>
                        </a:spcAft>
                      </a:pPr>
                      <a:r>
                        <a:rPr lang="en-US" sz="1800" dirty="0">
                          <a:effectLst/>
                        </a:rPr>
                        <a:t>In people &lt;40 years of age without dyslipidemia and not on cholesterol-lowering therapy, testing may be infrequent </a:t>
                      </a:r>
                    </a:p>
                    <a:p>
                      <a:pPr algn="ctr">
                        <a:lnSpc>
                          <a:spcPts val="1800"/>
                        </a:lnSpc>
                        <a:spcAft>
                          <a:spcPts val="0"/>
                        </a:spcAft>
                      </a:pPr>
                      <a:r>
                        <a:rPr lang="en-US" sz="1800" dirty="0">
                          <a:effectLst/>
                        </a:rPr>
                        <a:t>(</a:t>
                      </a:r>
                      <a:r>
                        <a:rPr lang="en-US" sz="1800" dirty="0" err="1">
                          <a:effectLst/>
                        </a:rPr>
                        <a:t>eg</a:t>
                      </a:r>
                      <a:r>
                        <a:rPr lang="en-US" sz="1800" dirty="0">
                          <a:effectLst/>
                        </a:rPr>
                        <a:t>, every 5 years).</a:t>
                      </a:r>
                      <a:endParaRPr lang="en-US" sz="2000" b="1" dirty="0">
                        <a:solidFill>
                          <a:srgbClr val="660066"/>
                        </a:solidFill>
                        <a:effectLst/>
                        <a:latin typeface="+mn-lt"/>
                        <a:ea typeface="Calibri" panose="020F0502020204030204" pitchFamily="34" charset="0"/>
                        <a:cs typeface="Arial" panose="020B0604020202020204" pitchFamily="34" charset="0"/>
                      </a:endParaRPr>
                    </a:p>
                  </a:txBody>
                  <a:tcPr marL="80652" marR="80652" marT="40326" marB="40326" anchor="ctr"/>
                </a:tc>
                <a:extLst>
                  <a:ext uri="{0D108BD9-81ED-4DB2-BD59-A6C34878D82A}">
                    <a16:rowId xmlns="" xmlns:a16="http://schemas.microsoft.com/office/drawing/2014/main" val="10001"/>
                  </a:ext>
                </a:extLst>
              </a:tr>
              <a:tr h="1024066">
                <a:tc>
                  <a:txBody>
                    <a:bodyPr/>
                    <a:lstStyle/>
                    <a:p>
                      <a:pPr algn="ctr">
                        <a:lnSpc>
                          <a:spcPts val="1800"/>
                        </a:lnSpc>
                        <a:spcAft>
                          <a:spcPts val="0"/>
                        </a:spcAft>
                      </a:pPr>
                      <a:r>
                        <a:rPr lang="en-US" sz="1800">
                          <a:effectLst/>
                        </a:rPr>
                        <a:t>A1C</a:t>
                      </a:r>
                      <a:endParaRPr lang="en-US" sz="2000" b="1">
                        <a:solidFill>
                          <a:srgbClr val="660066"/>
                        </a:solidFill>
                        <a:effectLst/>
                        <a:latin typeface="+mn-lt"/>
                        <a:ea typeface="Calibri" panose="020F0502020204030204" pitchFamily="34" charset="0"/>
                        <a:cs typeface="Arial" panose="020B0604020202020204" pitchFamily="34" charset="0"/>
                      </a:endParaRPr>
                    </a:p>
                  </a:txBody>
                  <a:tcPr marL="268841" marR="80652" marT="40326" marB="40326" anchor="ctr"/>
                </a:tc>
                <a:tc>
                  <a:txBody>
                    <a:bodyPr/>
                    <a:lstStyle/>
                    <a:p>
                      <a:pPr algn="ctr">
                        <a:lnSpc>
                          <a:spcPts val="1800"/>
                        </a:lnSpc>
                        <a:spcAft>
                          <a:spcPts val="0"/>
                        </a:spcAft>
                      </a:pPr>
                      <a:r>
                        <a:rPr lang="en-US" sz="1800" dirty="0">
                          <a:effectLst/>
                        </a:rPr>
                        <a:t>Every 3 to 6 months</a:t>
                      </a:r>
                      <a:endParaRPr lang="en-US" sz="2000" b="1" dirty="0">
                        <a:solidFill>
                          <a:srgbClr val="660066"/>
                        </a:solidFill>
                        <a:effectLst/>
                        <a:latin typeface="+mn-lt"/>
                        <a:ea typeface="Calibri" panose="020F0502020204030204" pitchFamily="34" charset="0"/>
                        <a:cs typeface="Arial" panose="020B0604020202020204" pitchFamily="34" charset="0"/>
                      </a:endParaRPr>
                    </a:p>
                  </a:txBody>
                  <a:tcPr marL="80652" marR="80652" marT="40326" marB="40326" anchor="ctr"/>
                </a:tc>
                <a:tc>
                  <a:txBody>
                    <a:bodyPr/>
                    <a:lstStyle/>
                    <a:p>
                      <a:pPr algn="ctr">
                        <a:lnSpc>
                          <a:spcPts val="1800"/>
                        </a:lnSpc>
                        <a:spcAft>
                          <a:spcPts val="0"/>
                        </a:spcAft>
                      </a:pPr>
                      <a:r>
                        <a:rPr lang="en-US" sz="1800" dirty="0">
                          <a:effectLst/>
                        </a:rPr>
                        <a:t>Goal ≤7% (may be lower or higher in selected patients).</a:t>
                      </a:r>
                      <a:endParaRPr lang="en-US" sz="2000" b="1" dirty="0">
                        <a:solidFill>
                          <a:srgbClr val="660066"/>
                        </a:solidFill>
                        <a:effectLst/>
                        <a:latin typeface="+mn-lt"/>
                        <a:ea typeface="Calibri" panose="020F0502020204030204" pitchFamily="34" charset="0"/>
                        <a:cs typeface="Arial" panose="020B0604020202020204" pitchFamily="34" charset="0"/>
                      </a:endParaRPr>
                    </a:p>
                  </a:txBody>
                  <a:tcPr marL="80652" marR="80652" marT="40326" marB="40326" anchor="ctr"/>
                </a:tc>
                <a:extLst>
                  <a:ext uri="{0D108BD9-81ED-4DB2-BD59-A6C34878D82A}">
                    <a16:rowId xmlns="" xmlns:a16="http://schemas.microsoft.com/office/drawing/2014/main" val="10002"/>
                  </a:ext>
                </a:extLst>
              </a:tr>
              <a:tr h="1024066">
                <a:tc>
                  <a:txBody>
                    <a:bodyPr/>
                    <a:lstStyle/>
                    <a:p>
                      <a:pPr algn="ctr">
                        <a:lnSpc>
                          <a:spcPts val="1800"/>
                        </a:lnSpc>
                        <a:spcAft>
                          <a:spcPts val="0"/>
                        </a:spcAft>
                      </a:pPr>
                      <a:r>
                        <a:rPr lang="en-US" sz="1800">
                          <a:effectLst/>
                        </a:rPr>
                        <a:t>Basic metabolic profile</a:t>
                      </a:r>
                      <a:endParaRPr lang="en-US" sz="2000" b="1">
                        <a:solidFill>
                          <a:srgbClr val="660066"/>
                        </a:solidFill>
                        <a:effectLst/>
                        <a:latin typeface="+mn-lt"/>
                        <a:ea typeface="Calibri" panose="020F0502020204030204" pitchFamily="34" charset="0"/>
                        <a:cs typeface="Arial" panose="020B0604020202020204" pitchFamily="34" charset="0"/>
                      </a:endParaRPr>
                    </a:p>
                  </a:txBody>
                  <a:tcPr marL="268841" marR="80652" marT="40326" marB="40326" anchor="ctr"/>
                </a:tc>
                <a:tc>
                  <a:txBody>
                    <a:bodyPr/>
                    <a:lstStyle/>
                    <a:p>
                      <a:pPr algn="ctr">
                        <a:lnSpc>
                          <a:spcPts val="1800"/>
                        </a:lnSpc>
                        <a:spcAft>
                          <a:spcPts val="0"/>
                        </a:spcAft>
                      </a:pPr>
                      <a:r>
                        <a:rPr lang="en-US" sz="1800" dirty="0">
                          <a:effectLst/>
                        </a:rPr>
                        <a:t>Annually</a:t>
                      </a:r>
                      <a:endParaRPr lang="en-US" sz="2000" b="1" dirty="0">
                        <a:solidFill>
                          <a:srgbClr val="660066"/>
                        </a:solidFill>
                        <a:effectLst/>
                        <a:latin typeface="+mn-lt"/>
                        <a:ea typeface="Calibri" panose="020F0502020204030204" pitchFamily="34" charset="0"/>
                        <a:cs typeface="Arial" panose="020B0604020202020204" pitchFamily="34" charset="0"/>
                      </a:endParaRPr>
                    </a:p>
                  </a:txBody>
                  <a:tcPr marL="80652" marR="80652" marT="40326" marB="40326" anchor="ctr"/>
                </a:tc>
                <a:tc>
                  <a:txBody>
                    <a:bodyPr/>
                    <a:lstStyle/>
                    <a:p>
                      <a:pPr algn="ctr">
                        <a:lnSpc>
                          <a:spcPts val="1800"/>
                        </a:lnSpc>
                        <a:spcAft>
                          <a:spcPts val="0"/>
                        </a:spcAft>
                      </a:pPr>
                      <a:r>
                        <a:rPr lang="en-US" sz="1800" dirty="0">
                          <a:effectLst/>
                        </a:rPr>
                        <a:t>Includes electrolytes, BUN, creatinine, calcium, and glucose. In the presence of chronic kidney disease, may need to measure more often.</a:t>
                      </a:r>
                      <a:endParaRPr lang="en-US" sz="2000" b="1" dirty="0">
                        <a:solidFill>
                          <a:srgbClr val="660066"/>
                        </a:solidFill>
                        <a:effectLst/>
                        <a:latin typeface="+mn-lt"/>
                        <a:ea typeface="Calibri" panose="020F0502020204030204" pitchFamily="34" charset="0"/>
                        <a:cs typeface="Arial" panose="020B0604020202020204" pitchFamily="34" charset="0"/>
                      </a:endParaRPr>
                    </a:p>
                  </a:txBody>
                  <a:tcPr marL="80652" marR="80652" marT="40326" marB="40326" anchor="ctr"/>
                </a:tc>
                <a:extLst>
                  <a:ext uri="{0D108BD9-81ED-4DB2-BD59-A6C34878D82A}">
                    <a16:rowId xmlns="" xmlns:a16="http://schemas.microsoft.com/office/drawing/2014/main" val="10003"/>
                  </a:ext>
                </a:extLst>
              </a:tr>
              <a:tr h="1459318">
                <a:tc>
                  <a:txBody>
                    <a:bodyPr/>
                    <a:lstStyle/>
                    <a:p>
                      <a:pPr algn="ctr">
                        <a:lnSpc>
                          <a:spcPts val="1800"/>
                        </a:lnSpc>
                        <a:spcAft>
                          <a:spcPts val="0"/>
                        </a:spcAft>
                      </a:pPr>
                      <a:r>
                        <a:rPr lang="en-US" sz="1800">
                          <a:effectLst/>
                        </a:rPr>
                        <a:t>Urinary albumin-to-creatinine ratio</a:t>
                      </a:r>
                      <a:endParaRPr lang="en-US" sz="2000" b="1">
                        <a:solidFill>
                          <a:srgbClr val="660066"/>
                        </a:solidFill>
                        <a:effectLst/>
                        <a:latin typeface="+mn-lt"/>
                        <a:ea typeface="Calibri" panose="020F0502020204030204" pitchFamily="34" charset="0"/>
                        <a:cs typeface="Arial" panose="020B0604020202020204" pitchFamily="34" charset="0"/>
                      </a:endParaRPr>
                    </a:p>
                  </a:txBody>
                  <a:tcPr marL="268841" marR="80652" marT="40326" marB="40326" anchor="ctr"/>
                </a:tc>
                <a:tc>
                  <a:txBody>
                    <a:bodyPr/>
                    <a:lstStyle/>
                    <a:p>
                      <a:pPr algn="ctr">
                        <a:lnSpc>
                          <a:spcPts val="1800"/>
                        </a:lnSpc>
                        <a:spcAft>
                          <a:spcPts val="0"/>
                        </a:spcAft>
                      </a:pPr>
                      <a:r>
                        <a:rPr lang="en-US" sz="1800" dirty="0">
                          <a:effectLst/>
                        </a:rPr>
                        <a:t>Annually</a:t>
                      </a:r>
                      <a:endParaRPr lang="en-US" sz="2000" b="1" dirty="0">
                        <a:solidFill>
                          <a:srgbClr val="660066"/>
                        </a:solidFill>
                        <a:effectLst/>
                        <a:latin typeface="+mn-lt"/>
                        <a:ea typeface="Calibri" panose="020F0502020204030204" pitchFamily="34" charset="0"/>
                        <a:cs typeface="Arial" panose="020B0604020202020204" pitchFamily="34" charset="0"/>
                      </a:endParaRPr>
                    </a:p>
                  </a:txBody>
                  <a:tcPr marL="80652" marR="80652" marT="40326" marB="40326" anchor="ctr"/>
                </a:tc>
                <a:tc>
                  <a:txBody>
                    <a:bodyPr/>
                    <a:lstStyle/>
                    <a:p>
                      <a:pPr algn="ctr">
                        <a:lnSpc>
                          <a:spcPts val="1800"/>
                        </a:lnSpc>
                        <a:spcAft>
                          <a:spcPts val="0"/>
                        </a:spcAft>
                      </a:pPr>
                      <a:r>
                        <a:rPr lang="en-US" sz="1800" dirty="0">
                          <a:effectLst/>
                        </a:rPr>
                        <a:t>Begin 3 to 5 years after onset of type 1 diabetes and at diagnosis in patients with type 2 diabetes; protein excretion should also be monitored if persistent albuminuria is present.</a:t>
                      </a:r>
                      <a:endParaRPr lang="en-US" sz="2000" b="1" dirty="0">
                        <a:solidFill>
                          <a:srgbClr val="660066"/>
                        </a:solidFill>
                        <a:effectLst/>
                        <a:latin typeface="+mn-lt"/>
                        <a:ea typeface="Calibri" panose="020F0502020204030204" pitchFamily="34" charset="0"/>
                        <a:cs typeface="Arial" panose="020B0604020202020204" pitchFamily="34" charset="0"/>
                      </a:endParaRPr>
                    </a:p>
                  </a:txBody>
                  <a:tcPr marL="80652" marR="80652" marT="40326" marB="40326" anchor="ct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11972580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4" name="Rectangle 3"/>
          <p:cNvSpPr/>
          <p:nvPr/>
        </p:nvSpPr>
        <p:spPr>
          <a:xfrm>
            <a:off x="224590" y="0"/>
            <a:ext cx="11967410" cy="6986528"/>
          </a:xfrm>
          <a:prstGeom prst="rect">
            <a:avLst/>
          </a:prstGeom>
        </p:spPr>
        <p:txBody>
          <a:bodyPr wrap="square">
            <a:spAutoFit/>
          </a:bodyPr>
          <a:lstStyle/>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Measurement of urinary albumin excretion can be deferred for five years after the onset of disease in patients with type 1 diabetes because diabetic nephropathy is uncommon before this time. Monitoring should begin at diagnosis in patients with type 2 diabetes because many have had diabetes for several years before diagnosis [8].</a:t>
            </a:r>
          </a:p>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Abnormal results should be repeated at least two or three times for confirmation over a three- to six-month period</a:t>
            </a:r>
          </a:p>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because of the large number of false positives that can occur [19]. Fever, exercise, heart failure, and acute poor glycemic control are among the factors that can cause transient elevation in urinary albumin-to-creatinine ratio [19].</a:t>
            </a:r>
          </a:p>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The urine albumin-to-creatinine ratio test (mg/g) gives a quantitative result that correlates with the 24-hour urine values (mg/day) over a wide range of protein excretion. The normal rate of albumin excretion is less than 30 mg/day (20 mcg/min)</a:t>
            </a:r>
          </a:p>
        </p:txBody>
      </p:sp>
    </p:spTree>
    <p:extLst>
      <p:ext uri="{BB962C8B-B14F-4D97-AF65-F5344CB8AC3E}">
        <p14:creationId xmlns:p14="http://schemas.microsoft.com/office/powerpoint/2010/main" val="1633939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4" name="Rectangle 3"/>
          <p:cNvSpPr/>
          <p:nvPr/>
        </p:nvSpPr>
        <p:spPr>
          <a:xfrm>
            <a:off x="224590" y="491319"/>
            <a:ext cx="11967410" cy="4401205"/>
          </a:xfrm>
          <a:prstGeom prst="rect">
            <a:avLst/>
          </a:prstGeom>
        </p:spPr>
        <p:txBody>
          <a:bodyPr wrap="square">
            <a:spAutoFit/>
          </a:bodyPr>
          <a:lstStyle/>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●Persistent urine albumin-to-creatinine ratio values between 30 and 300 mg/gram creatinine suggest that albumin excretion is between 30 and 300 mg/day. This is now called moderately increased albuminuria (historically called microalbuminuria) and is usually indicative of diabetic nephropathy (unless there is some other coexistent renal disease).</a:t>
            </a:r>
          </a:p>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●Persistent urine albumin-to-creatinine ratio values above 300 mg/gram creatinine (or 300 mg/day if a 24-hour urine is collected) are considered to represent severely increased albuminuria (the new terminology for what was formerly called</a:t>
            </a:r>
          </a:p>
        </p:txBody>
      </p:sp>
    </p:spTree>
    <p:extLst>
      <p:ext uri="{BB962C8B-B14F-4D97-AF65-F5344CB8AC3E}">
        <p14:creationId xmlns:p14="http://schemas.microsoft.com/office/powerpoint/2010/main" val="39214528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4" name="Rectangle 3"/>
          <p:cNvSpPr/>
          <p:nvPr/>
        </p:nvSpPr>
        <p:spPr>
          <a:xfrm>
            <a:off x="224590" y="491319"/>
            <a:ext cx="11967410" cy="2677656"/>
          </a:xfrm>
          <a:prstGeom prst="rect">
            <a:avLst/>
          </a:prstGeom>
        </p:spPr>
        <p:txBody>
          <a:bodyPr wrap="square">
            <a:spAutoFit/>
          </a:bodyPr>
          <a:lstStyle/>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The availability of effective therapy to prevent progression of kidney disease with ACE inhibitors, ARBs, and SGLT2 inhibitors is the rationale for yearly screening of all patients with either type 1 or type 2 diabetes for increased albumin excretion. We typically continue yearly monitoring to assess response to therapy and/or to detect kidney disease progression </a:t>
            </a:r>
          </a:p>
        </p:txBody>
      </p:sp>
    </p:spTree>
    <p:extLst>
      <p:ext uri="{BB962C8B-B14F-4D97-AF65-F5344CB8AC3E}">
        <p14:creationId xmlns:p14="http://schemas.microsoft.com/office/powerpoint/2010/main" val="35398944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4" name="Rectangle 3"/>
          <p:cNvSpPr/>
          <p:nvPr/>
        </p:nvSpPr>
        <p:spPr>
          <a:xfrm>
            <a:off x="112295" y="961728"/>
            <a:ext cx="11967410" cy="5262979"/>
          </a:xfrm>
          <a:prstGeom prst="rect">
            <a:avLst/>
          </a:prstGeom>
        </p:spPr>
        <p:txBody>
          <a:bodyPr wrap="square">
            <a:spAutoFit/>
          </a:bodyPr>
          <a:lstStyle/>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The feet should be visually inspected at each routine visit to identify problems with nail care, poorly fitting footwear resulting in barotrauma, fungal infections, and callus formation that may result in more severe foot problems. A comprehensive foot examination should be performed annually on patients with diabetes to identify risk factors predictive of ulcers and amputation [7,18]. It can be accomplished in the primary care setting and should include inspection, assessment of pedal pulses, and testing for loss of protective sensation (table 3). Systematic screening examinations for neuropathic and vascular involvement of the lower extremities and careful inspection of feet may substantially reduce morbidity from foot problems </a:t>
            </a:r>
          </a:p>
        </p:txBody>
      </p:sp>
      <p:sp>
        <p:nvSpPr>
          <p:cNvPr id="6" name="Rectangle 5"/>
          <p:cNvSpPr/>
          <p:nvPr/>
        </p:nvSpPr>
        <p:spPr>
          <a:xfrm>
            <a:off x="0" y="130731"/>
            <a:ext cx="12192000" cy="830997"/>
          </a:xfrm>
          <a:prstGeom prst="rect">
            <a:avLst/>
          </a:prstGeom>
        </p:spPr>
        <p:txBody>
          <a:bodyPr wrap="square">
            <a:spAutoFit/>
          </a:bodyPr>
          <a:lstStyle/>
          <a:p>
            <a:pPr algn="ctr">
              <a:spcAft>
                <a:spcPts val="800"/>
              </a:spcAft>
            </a:pPr>
            <a:r>
              <a:rPr lang="en-US" sz="4800" b="1"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Routine foot examination </a:t>
            </a:r>
            <a:endParaRPr lang="en-US" sz="4400" dirty="0">
              <a:solidFill>
                <a:srgbClr val="FF0000"/>
              </a:solidFill>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514451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4" name="Rectangle 3"/>
          <p:cNvSpPr/>
          <p:nvPr/>
        </p:nvSpPr>
        <p:spPr>
          <a:xfrm>
            <a:off x="112295" y="961728"/>
            <a:ext cx="11967410" cy="5693866"/>
          </a:xfrm>
          <a:prstGeom prst="rect">
            <a:avLst/>
          </a:prstGeom>
        </p:spPr>
        <p:txBody>
          <a:bodyPr wrap="square">
            <a:spAutoFit/>
          </a:bodyPr>
          <a:lstStyle/>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We perform an annual assessment of risk criteria (blood pressure, fasting lipid profile, smoking history) to identify patients who might benefit from more intensive cardiovascular risk factor management.</a:t>
            </a:r>
          </a:p>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We do not routinely perform exercise stress testing in asymptomatic patients with diabetes, including patients with type 2 diabetes who are at higher risk for atherosclerotic cardiovascular disease (ASCVD) than people without diabetes. Routine screening does not improve outcomes beyond medical management of cardiac risk factors [20]. For sedentary adults (age &gt;50 years) with diabetes who are beginning an exercise program, counsel initiation of a gentle exercise program with gradual progression as tolerated. We evaluate if typical or atypical signs or symptoms of ASCVD develop with exercise or are evident on examination.</a:t>
            </a:r>
          </a:p>
        </p:txBody>
      </p:sp>
      <p:sp>
        <p:nvSpPr>
          <p:cNvPr id="6" name="Rectangle 5"/>
          <p:cNvSpPr/>
          <p:nvPr/>
        </p:nvSpPr>
        <p:spPr>
          <a:xfrm>
            <a:off x="0" y="130731"/>
            <a:ext cx="12192000" cy="830997"/>
          </a:xfrm>
          <a:prstGeom prst="rect">
            <a:avLst/>
          </a:prstGeom>
        </p:spPr>
        <p:txBody>
          <a:bodyPr wrap="square">
            <a:spAutoFit/>
          </a:bodyPr>
          <a:lstStyle/>
          <a:p>
            <a:pPr algn="ctr">
              <a:spcAft>
                <a:spcPts val="800"/>
              </a:spcAft>
            </a:pPr>
            <a:r>
              <a:rPr lang="en-US" sz="4800" b="1"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Screening for coronary heart disease </a:t>
            </a:r>
            <a:endParaRPr lang="en-US" sz="4400" dirty="0">
              <a:solidFill>
                <a:srgbClr val="FF0000"/>
              </a:solidFill>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527417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4" name="Rectangle 3"/>
          <p:cNvSpPr/>
          <p:nvPr/>
        </p:nvSpPr>
        <p:spPr>
          <a:xfrm>
            <a:off x="224590" y="491319"/>
            <a:ext cx="11967410" cy="3970318"/>
          </a:xfrm>
          <a:prstGeom prst="rect">
            <a:avLst/>
          </a:prstGeom>
        </p:spPr>
        <p:txBody>
          <a:bodyPr wrap="square">
            <a:spAutoFit/>
          </a:bodyPr>
          <a:lstStyle/>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The increased risk for asymptomatic coronary artery disease in those with diabetes and other risk factors suggests that the decision to perform cardiac evaluation should be individualized, with consideration given to those at very high risk, such as patients with diabetes who also have atypical cardiac symptoms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eg</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unexplained dyspnea), peripheral or carotid artery disease, or electrocardiogram abnormalities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eg</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Q waves) [20]. Despite the relatively high frequency of silent ischemia in patients with diabetes, identifying asymptomatic disease or providing early</a:t>
            </a:r>
          </a:p>
        </p:txBody>
      </p:sp>
    </p:spTree>
    <p:extLst>
      <p:ext uri="{BB962C8B-B14F-4D97-AF65-F5344CB8AC3E}">
        <p14:creationId xmlns:p14="http://schemas.microsoft.com/office/powerpoint/2010/main" val="11451192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78232"/>
          <a:stretch/>
        </p:blipFill>
        <p:spPr>
          <a:xfrm>
            <a:off x="0" y="181942"/>
            <a:ext cx="12192000" cy="1477587"/>
          </a:xfrm>
          <a:prstGeom prst="rect">
            <a:avLst/>
          </a:prstGeom>
        </p:spPr>
      </p:pic>
      <p:sp>
        <p:nvSpPr>
          <p:cNvPr id="8" name="Rectangle 7"/>
          <p:cNvSpPr/>
          <p:nvPr/>
        </p:nvSpPr>
        <p:spPr>
          <a:xfrm>
            <a:off x="0" y="2251374"/>
            <a:ext cx="12368463" cy="4339650"/>
          </a:xfrm>
          <a:prstGeom prst="rect">
            <a:avLst/>
          </a:prstGeom>
        </p:spPr>
        <p:txBody>
          <a:bodyPr wrap="square">
            <a:spAutoFit/>
          </a:bodyPr>
          <a:lstStyle/>
          <a:p>
            <a:pPr lvl="0" algn="ctr" defTabSz="480060" rtl="1"/>
            <a:r>
              <a:rPr lang="fa-IR" sz="13800" b="1" dirty="0">
                <a:latin typeface="IranNastaliq" panose="02020505000000020003" pitchFamily="18" charset="0"/>
                <a:cs typeface="IranNastaliq" panose="02020505000000020003" pitchFamily="18" charset="0"/>
              </a:rPr>
              <a:t>وبینار</a:t>
            </a:r>
            <a:r>
              <a:rPr lang="en-US" sz="13800" b="1" dirty="0">
                <a:latin typeface="IranNastaliq" panose="02020505000000020003" pitchFamily="18" charset="0"/>
                <a:cs typeface="IranNastaliq" panose="02020505000000020003" pitchFamily="18" charset="0"/>
              </a:rPr>
              <a:t> </a:t>
            </a:r>
            <a:r>
              <a:rPr lang="fa-IR" sz="13800" b="1" dirty="0">
                <a:latin typeface="IranNastaliq" panose="02020505000000020003" pitchFamily="18" charset="0"/>
                <a:cs typeface="IranNastaliq" panose="02020505000000020003" pitchFamily="18" charset="0"/>
              </a:rPr>
              <a:t>پیشگیری و کنترل عوارض شایع دیابت</a:t>
            </a:r>
          </a:p>
          <a:p>
            <a:pPr lvl="0" algn="ctr" defTabSz="480060" rtl="1"/>
            <a:r>
              <a:rPr lang="fa-IR" sz="13800" b="1">
                <a:latin typeface="IranNastaliq" panose="02020505000000020003" pitchFamily="18" charset="0"/>
                <a:cs typeface="IranNastaliq" panose="02020505000000020003" pitchFamily="18" charset="0"/>
              </a:rPr>
              <a:t>28 اردیبهشت 1402</a:t>
            </a:r>
            <a:endParaRPr lang="en-US" sz="16600" b="1" dirty="0">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11976331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4" name="Rectangle 3"/>
          <p:cNvSpPr/>
          <p:nvPr/>
        </p:nvSpPr>
        <p:spPr>
          <a:xfrm>
            <a:off x="224590" y="302359"/>
            <a:ext cx="11967410" cy="6555641"/>
          </a:xfrm>
          <a:prstGeom prst="rect">
            <a:avLst/>
          </a:prstGeom>
        </p:spPr>
        <p:txBody>
          <a:bodyPr wrap="square">
            <a:spAutoFit/>
          </a:bodyPr>
          <a:lstStyle/>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A reasonable goal of therapy is an A1C value of ≤7.0 percent a fasting glucose of 80 to 130 mg/</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dL</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(4.4 to 7.2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mmol</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postprandial glucose (90 to 120 minutes after a meal) less than 180 mg/</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dL</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(10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mmol</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/L) are generally given as targets, but higher achieved levels may suffice</a:t>
            </a:r>
          </a:p>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The A1C goal should be set somewhat higher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eg</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&lt;8 percent [&lt;64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mmol</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mol</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for older patients and those with comorbidities, a history of severe hypoglycemia or other significant adverse medication effects or polypharmacy, or a limited life expectancy and little likelihood of benefit from intensive therapy. A more stringent goal (A1C &lt;6 percent [&lt;42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mmol</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mol</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is indicated during pregnancy.</a:t>
            </a:r>
          </a:p>
          <a:p>
            <a:endPar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endParaRPr>
          </a:p>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Obtain an A1C at least twice yearly in patients who are meeting treatment goals and who have stable glycemic management and quarterly in patients whose therapy has changed or requires adjustment, or who are not meeting glycemic goals.</a:t>
            </a:r>
          </a:p>
        </p:txBody>
      </p:sp>
    </p:spTree>
    <p:extLst>
      <p:ext uri="{BB962C8B-B14F-4D97-AF65-F5344CB8AC3E}">
        <p14:creationId xmlns:p14="http://schemas.microsoft.com/office/powerpoint/2010/main" val="41736157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4" name="Rectangle 3"/>
          <p:cNvSpPr/>
          <p:nvPr/>
        </p:nvSpPr>
        <p:spPr>
          <a:xfrm>
            <a:off x="112295" y="961728"/>
            <a:ext cx="11967410" cy="3970318"/>
          </a:xfrm>
          <a:prstGeom prst="rect">
            <a:avLst/>
          </a:prstGeom>
        </p:spPr>
        <p:txBody>
          <a:bodyPr wrap="square">
            <a:spAutoFit/>
          </a:bodyPr>
          <a:lstStyle/>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There are three major components to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nonpharmacologic</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therapy of blood glucose and overall health in type 2 diabetes</a:t>
            </a:r>
          </a:p>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●Dietary modification</a:t>
            </a:r>
          </a:p>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●Exercise</a:t>
            </a:r>
          </a:p>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●Weight reduction</a:t>
            </a:r>
          </a:p>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In addition to improving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glycemia</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lifestyle change and modest weight loss also reduce the development of obstructive sleep apnea, improve mobility and quality of life, and reduce the need for glucose-lowering and blood pressure medications</a:t>
            </a:r>
          </a:p>
        </p:txBody>
      </p:sp>
      <p:sp>
        <p:nvSpPr>
          <p:cNvPr id="6" name="Rectangle 5"/>
          <p:cNvSpPr/>
          <p:nvPr/>
        </p:nvSpPr>
        <p:spPr>
          <a:xfrm>
            <a:off x="0" y="130731"/>
            <a:ext cx="12192000" cy="830997"/>
          </a:xfrm>
          <a:prstGeom prst="rect">
            <a:avLst/>
          </a:prstGeom>
        </p:spPr>
        <p:txBody>
          <a:bodyPr wrap="square">
            <a:spAutoFit/>
          </a:bodyPr>
          <a:lstStyle/>
          <a:p>
            <a:pPr algn="ctr">
              <a:spcAft>
                <a:spcPts val="800"/>
              </a:spcAft>
            </a:pPr>
            <a:r>
              <a:rPr lang="en-US" sz="4800" b="1"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Lifestyle intervention </a:t>
            </a:r>
            <a:endParaRPr lang="en-US" sz="4400" dirty="0">
              <a:solidFill>
                <a:srgbClr val="FF0000"/>
              </a:solidFill>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032584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4" name="Rectangle 3"/>
          <p:cNvSpPr/>
          <p:nvPr/>
        </p:nvSpPr>
        <p:spPr>
          <a:xfrm>
            <a:off x="224590" y="347579"/>
            <a:ext cx="11967410" cy="6124754"/>
          </a:xfrm>
          <a:prstGeom prst="rect">
            <a:avLst/>
          </a:prstGeom>
        </p:spPr>
        <p:txBody>
          <a:bodyPr wrap="square">
            <a:spAutoFit/>
          </a:bodyPr>
          <a:lstStyle/>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a:t>
            </a:r>
            <a:r>
              <a:rPr lang="en-US" sz="2800" b="1" dirty="0">
                <a:solidFill>
                  <a:srgbClr val="FF0000"/>
                </a:solidFill>
                <a:latin typeface="Helvetica" panose="020B0604020202020204" pitchFamily="34" charset="0"/>
                <a:ea typeface="Times New Roman" panose="02020603050405020304" pitchFamily="18" charset="0"/>
                <a:cs typeface="Helvetica" panose="020B0604020202020204" pitchFamily="34" charset="0"/>
              </a:rPr>
              <a:t>Aspirin </a:t>
            </a:r>
          </a:p>
          <a:p>
            <a:endParaRPr lang="en-US" sz="2800" b="1" dirty="0">
              <a:solidFill>
                <a:srgbClr val="FF0000"/>
              </a:solidFill>
              <a:latin typeface="Helvetica" panose="020B0604020202020204" pitchFamily="34" charset="0"/>
              <a:ea typeface="Times New Roman" panose="02020603050405020304" pitchFamily="18" charset="0"/>
              <a:cs typeface="Helvetica" panose="020B0604020202020204" pitchFamily="34" charset="0"/>
            </a:endParaRPr>
          </a:p>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(75 to 162 mg/day) should be considered for primary prevention in any patient with diabetes at increased cardiovascular risk (10-year risk &gt;10 percent) after a discussion of the benefits (reduction in major adverse cardiovascular events) versus increased risk of bleeding (primarily gastrointestinal). Increased cardiovascular risk may include most individuals &gt;50 years who have at least one additional cardiovascular risk factor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eg</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cigarette smoking, hypertension, obesity, albuminuria, dyslipidemia, or a family history of coronary heart disease). The ADA recognizes that the evidence to support this recommendation is weak.</a:t>
            </a:r>
          </a:p>
          <a:p>
            <a:r>
              <a:rPr lang="en-US" sz="2800" b="1" dirty="0">
                <a:solidFill>
                  <a:srgbClr val="FF0000"/>
                </a:solidFill>
                <a:latin typeface="Helvetica" panose="020B0604020202020204" pitchFamily="34" charset="0"/>
                <a:ea typeface="Times New Roman" panose="02020603050405020304" pitchFamily="18" charset="0"/>
                <a:cs typeface="Helvetica" panose="020B0604020202020204" pitchFamily="34" charset="0"/>
              </a:rPr>
              <a:t>●</a:t>
            </a:r>
            <a:r>
              <a:rPr lang="en-US" sz="2800" b="1" dirty="0" err="1">
                <a:solidFill>
                  <a:srgbClr val="FF0000"/>
                </a:solidFill>
                <a:latin typeface="Helvetica" panose="020B0604020202020204" pitchFamily="34" charset="0"/>
                <a:ea typeface="Times New Roman" panose="02020603050405020304" pitchFamily="18" charset="0"/>
                <a:cs typeface="Helvetica" panose="020B0604020202020204" pitchFamily="34" charset="0"/>
              </a:rPr>
              <a:t>Clopidogrel</a:t>
            </a:r>
            <a:r>
              <a:rPr lang="en-US" sz="2800" b="1" dirty="0">
                <a:solidFill>
                  <a:srgbClr val="FF0000"/>
                </a:solidFill>
                <a:latin typeface="Helvetica" panose="020B0604020202020204" pitchFamily="34" charset="0"/>
                <a:ea typeface="Times New Roman" panose="02020603050405020304" pitchFamily="18" charset="0"/>
                <a:cs typeface="Helvetica" panose="020B0604020202020204" pitchFamily="34" charset="0"/>
              </a:rPr>
              <a:t> </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(75 mg/day) is recommended for patients with ASCVD and documented aspirin allergy</a:t>
            </a:r>
          </a:p>
        </p:txBody>
      </p:sp>
    </p:spTree>
    <p:extLst>
      <p:ext uri="{BB962C8B-B14F-4D97-AF65-F5344CB8AC3E}">
        <p14:creationId xmlns:p14="http://schemas.microsoft.com/office/powerpoint/2010/main" val="34674774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4" name="Rectangle 3"/>
          <p:cNvSpPr/>
          <p:nvPr/>
        </p:nvSpPr>
        <p:spPr>
          <a:xfrm>
            <a:off x="224590" y="347579"/>
            <a:ext cx="11967410" cy="6124754"/>
          </a:xfrm>
          <a:prstGeom prst="rect">
            <a:avLst/>
          </a:prstGeom>
        </p:spPr>
        <p:txBody>
          <a:bodyPr wrap="square">
            <a:spAutoFit/>
          </a:bodyPr>
          <a:lstStyle/>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a:t>
            </a:r>
            <a:r>
              <a:rPr lang="en-US" sz="2800" b="1" dirty="0">
                <a:solidFill>
                  <a:srgbClr val="FF0000"/>
                </a:solidFill>
                <a:latin typeface="Helvetica" panose="020B0604020202020204" pitchFamily="34" charset="0"/>
                <a:ea typeface="Times New Roman" panose="02020603050405020304" pitchFamily="18" charset="0"/>
                <a:cs typeface="Helvetica" panose="020B0604020202020204" pitchFamily="34" charset="0"/>
              </a:rPr>
              <a:t>Blood pressure control </a:t>
            </a:r>
          </a:p>
          <a:p>
            <a:endParaRPr lang="en-US" sz="2800" b="1" dirty="0">
              <a:solidFill>
                <a:srgbClr val="FF0000"/>
              </a:solidFill>
              <a:latin typeface="Helvetica" panose="020B0604020202020204" pitchFamily="34" charset="0"/>
              <a:ea typeface="Times New Roman" panose="02020603050405020304" pitchFamily="18" charset="0"/>
              <a:cs typeface="Helvetica" panose="020B0604020202020204" pitchFamily="34" charset="0"/>
            </a:endParaRPr>
          </a:p>
          <a:p>
            <a:r>
              <a:rPr lang="en-US" sz="2800" b="1" dirty="0">
                <a:latin typeface="Helvetica" panose="020B0604020202020204" pitchFamily="34" charset="0"/>
                <a:ea typeface="Times New Roman" panose="02020603050405020304" pitchFamily="18" charset="0"/>
                <a:cs typeface="Helvetica" panose="020B0604020202020204" pitchFamily="34" charset="0"/>
              </a:rPr>
              <a:t>Hypertension is a common problem in type 1 and especially in type 2 diabetes. Early and effective treatment of high blood pressure is important, both to prevent cardiovascular disease (CVD) and to minimize the rate of progression of diabetic nephropathy and retinopathy.</a:t>
            </a:r>
          </a:p>
          <a:p>
            <a:r>
              <a:rPr lang="en-US" sz="2800" b="1" dirty="0">
                <a:latin typeface="Helvetica" panose="020B0604020202020204" pitchFamily="34" charset="0"/>
                <a:ea typeface="Times New Roman" panose="02020603050405020304" pitchFamily="18" charset="0"/>
                <a:cs typeface="Helvetica" panose="020B0604020202020204" pitchFamily="34" charset="0"/>
              </a:rPr>
              <a:t>The ADA recommends measuring blood pressure at every routine diabetes visit, with individualization of treatment goals. For most patients with hypertension, the ADA recommends treating to systolic and diastolic blood pressures of &lt;140 and &lt;90 mmHg, respectively [20]. Lower treatment targets, </a:t>
            </a:r>
            <a:r>
              <a:rPr lang="en-US" sz="2800" b="1" dirty="0" err="1">
                <a:latin typeface="Helvetica" panose="020B0604020202020204" pitchFamily="34" charset="0"/>
                <a:ea typeface="Times New Roman" panose="02020603050405020304" pitchFamily="18" charset="0"/>
                <a:cs typeface="Helvetica" panose="020B0604020202020204" pitchFamily="34" charset="0"/>
              </a:rPr>
              <a:t>ie</a:t>
            </a:r>
            <a:r>
              <a:rPr lang="en-US" sz="2800" b="1" dirty="0">
                <a:latin typeface="Helvetica" panose="020B0604020202020204" pitchFamily="34" charset="0"/>
                <a:ea typeface="Times New Roman" panose="02020603050405020304" pitchFamily="18" charset="0"/>
                <a:cs typeface="Helvetica" panose="020B0604020202020204" pitchFamily="34" charset="0"/>
              </a:rPr>
              <a:t>, 130/80 mmHg, may be appropriate for individuals at high risk of CVD, if they can be achieved without undue treatment burden.</a:t>
            </a:r>
          </a:p>
        </p:txBody>
      </p:sp>
    </p:spTree>
    <p:extLst>
      <p:ext uri="{BB962C8B-B14F-4D97-AF65-F5344CB8AC3E}">
        <p14:creationId xmlns:p14="http://schemas.microsoft.com/office/powerpoint/2010/main" val="4357561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4" name="Rectangle 3"/>
          <p:cNvSpPr/>
          <p:nvPr/>
        </p:nvSpPr>
        <p:spPr>
          <a:xfrm>
            <a:off x="4469044" y="2026254"/>
            <a:ext cx="11967410" cy="1446550"/>
          </a:xfrm>
          <a:prstGeom prst="rect">
            <a:avLst/>
          </a:prstGeom>
        </p:spPr>
        <p:txBody>
          <a:bodyPr wrap="square">
            <a:spAutoFit/>
          </a:bodyPr>
          <a:lstStyle/>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a:t>
            </a:r>
            <a:endParaRPr lang="en-US" sz="2800" b="1" dirty="0">
              <a:solidFill>
                <a:srgbClr val="FF0000"/>
              </a:solidFill>
              <a:latin typeface="Helvetica" panose="020B0604020202020204" pitchFamily="34" charset="0"/>
              <a:ea typeface="Times New Roman" panose="02020603050405020304" pitchFamily="18" charset="0"/>
              <a:cs typeface="Helvetica" panose="020B0604020202020204" pitchFamily="34" charset="0"/>
            </a:endParaRPr>
          </a:p>
          <a:p>
            <a:r>
              <a:rPr lang="en-US" sz="3200" b="1" dirty="0">
                <a:solidFill>
                  <a:srgbClr val="FF0000"/>
                </a:solidFill>
                <a:latin typeface="Helvetica" panose="020B0604020202020204" pitchFamily="34" charset="0"/>
                <a:ea typeface="Times New Roman" panose="02020603050405020304" pitchFamily="18" charset="0"/>
                <a:cs typeface="Helvetica" panose="020B0604020202020204" pitchFamily="34" charset="0"/>
              </a:rPr>
              <a:t>Dyslipidemia</a:t>
            </a:r>
          </a:p>
          <a:p>
            <a:endParaRPr lang="en-US" sz="2800" b="1" dirty="0">
              <a:solidFill>
                <a:srgbClr val="FF0000"/>
              </a:solidFill>
              <a:latin typeface="Helvetica" panose="020B0604020202020204" pitchFamily="34" charset="0"/>
              <a:ea typeface="Times New Roman" panose="02020603050405020304" pitchFamily="18" charset="0"/>
              <a:cs typeface="Helvetica" panose="020B0604020202020204" pitchFamily="34" charset="0"/>
            </a:endParaRPr>
          </a:p>
        </p:txBody>
      </p:sp>
    </p:spTree>
    <p:extLst>
      <p:ext uri="{BB962C8B-B14F-4D97-AF65-F5344CB8AC3E}">
        <p14:creationId xmlns:p14="http://schemas.microsoft.com/office/powerpoint/2010/main" val="17761368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4" name="Rectangle 3"/>
          <p:cNvSpPr/>
          <p:nvPr/>
        </p:nvSpPr>
        <p:spPr>
          <a:xfrm>
            <a:off x="224590" y="347579"/>
            <a:ext cx="11967410" cy="5693866"/>
          </a:xfrm>
          <a:prstGeom prst="rect">
            <a:avLst/>
          </a:prstGeom>
        </p:spPr>
        <p:txBody>
          <a:bodyPr wrap="square">
            <a:spAutoFit/>
          </a:bodyPr>
          <a:lstStyle/>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a:t>
            </a:r>
            <a:r>
              <a:rPr lang="en-US" sz="2800" b="1" dirty="0">
                <a:solidFill>
                  <a:srgbClr val="FF0000"/>
                </a:solidFill>
                <a:latin typeface="Helvetica" panose="020B0604020202020204" pitchFamily="34" charset="0"/>
                <a:ea typeface="Times New Roman" panose="02020603050405020304" pitchFamily="18" charset="0"/>
                <a:cs typeface="Helvetica" panose="020B0604020202020204" pitchFamily="34" charset="0"/>
              </a:rPr>
              <a:t>Metformin </a:t>
            </a:r>
          </a:p>
          <a:p>
            <a:endParaRPr lang="en-US" sz="2800" b="1" dirty="0">
              <a:solidFill>
                <a:srgbClr val="FF0000"/>
              </a:solidFill>
              <a:latin typeface="Helvetica" panose="020B0604020202020204" pitchFamily="34" charset="0"/>
              <a:ea typeface="Times New Roman" panose="02020603050405020304" pitchFamily="18" charset="0"/>
              <a:cs typeface="Helvetica" panose="020B0604020202020204" pitchFamily="34" charset="0"/>
            </a:endParaRPr>
          </a:p>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In the absence of specific contraindications, we suggest metformin as initial therapy for patients with newly diagnosed type 2 diabetes who are asymptomatic. We begin with 500 mg once daily with the evening meal and, if tolerated, add a second 500 mg dose with breakfast. The dose can be increased slowly (one tablet every one to two weeks) as tolerated to reach a total dose of 2000 mg per day.</a:t>
            </a:r>
          </a:p>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Metformin is the preferred initial therapy because of glycemic efficacy (see 'Glycemic efficacy' below), absence of weight gain and hypoglycemia, general tolerability, and favorable cost. Metformin does not have adverse cardiovascular effects, and it appears to decrease cardiovascular events</a:t>
            </a:r>
          </a:p>
        </p:txBody>
      </p:sp>
    </p:spTree>
    <p:extLst>
      <p:ext uri="{BB962C8B-B14F-4D97-AF65-F5344CB8AC3E}">
        <p14:creationId xmlns:p14="http://schemas.microsoft.com/office/powerpoint/2010/main" val="3926821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4" name="Rectangle 3"/>
          <p:cNvSpPr/>
          <p:nvPr/>
        </p:nvSpPr>
        <p:spPr>
          <a:xfrm>
            <a:off x="112295" y="961728"/>
            <a:ext cx="11967410" cy="5693866"/>
          </a:xfrm>
          <a:prstGeom prst="rect">
            <a:avLst/>
          </a:prstGeom>
        </p:spPr>
        <p:txBody>
          <a:bodyPr wrap="square">
            <a:spAutoFit/>
          </a:bodyPr>
          <a:lstStyle/>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Patients with cardiovascular and/or kidney comorbidities (generally a small minority of new-onset type 2 diabetes) should be treated with glucose-lowering medications that have evidence of cardiac or kidney benefit. When compared with placebo, the GLP-1 receptor agonists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liraglutide</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semaglutide</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and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dulaglutide</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demonstrated favorable atherosclerotic cardiovascular and kidney outcomes [50-55]. The SGLT2 inhibitors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empagliflozin</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canagliflozin</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and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dapagliflozin</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have also demonstrated benefit, especially for HF hospitalization, risk of kidney disease progression, and mortality [55-60]. The majority of patients in these trials had established CVD or diabetic kidney disease (DKD) with severely increased albuminuria (&gt;300 mg/gm creatinine), and therefore, these are the primary indications for one of these drugs.</a:t>
            </a:r>
          </a:p>
        </p:txBody>
      </p:sp>
      <p:sp>
        <p:nvSpPr>
          <p:cNvPr id="6" name="Rectangle 5"/>
          <p:cNvSpPr/>
          <p:nvPr/>
        </p:nvSpPr>
        <p:spPr>
          <a:xfrm>
            <a:off x="0" y="130731"/>
            <a:ext cx="12192000" cy="769441"/>
          </a:xfrm>
          <a:prstGeom prst="rect">
            <a:avLst/>
          </a:prstGeom>
        </p:spPr>
        <p:txBody>
          <a:bodyPr wrap="square">
            <a:spAutoFit/>
          </a:bodyPr>
          <a:lstStyle/>
          <a:p>
            <a:pPr algn="ctr">
              <a:spcAft>
                <a:spcPts val="800"/>
              </a:spcAft>
            </a:pPr>
            <a:r>
              <a:rPr lang="en-US" sz="4400" b="1"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Established cardiovascular or kidney disease</a:t>
            </a:r>
            <a:endParaRPr lang="en-US" sz="4000" dirty="0">
              <a:solidFill>
                <a:srgbClr val="FF0000"/>
              </a:solidFill>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601059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4" name="Rectangle 3"/>
          <p:cNvSpPr/>
          <p:nvPr/>
        </p:nvSpPr>
        <p:spPr>
          <a:xfrm>
            <a:off x="112295" y="961728"/>
            <a:ext cx="11967410" cy="4401205"/>
          </a:xfrm>
          <a:prstGeom prst="rect">
            <a:avLst/>
          </a:prstGeom>
        </p:spPr>
        <p:txBody>
          <a:bodyPr wrap="square">
            <a:spAutoFit/>
          </a:bodyPr>
          <a:lstStyle/>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Of note, we avoid use of SGLT2 inhibitors in patients with frequent bacterial urinary tract infections or genitourinary yeast infections, low bone density and high risk for falls and fractures, foot ulceration, and factors predisposing to diabetic ketoacidosis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eg</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pancreatic insufficiency, drug or alcohol abuse disorder) because of increased risk while using these agents. SLGT2 inhibitors should be held for procedures, colonoscopy preparation, and with poor oral intake to prevent diabetic ketoacidosis. (See "Sodium-glucose co-transporter 2 inhibitors for the treatment of hyperglycemia in type 2 diabetes mellitus", section on 'Contraindications and precautions'.)</a:t>
            </a:r>
          </a:p>
        </p:txBody>
      </p:sp>
    </p:spTree>
    <p:extLst>
      <p:ext uri="{BB962C8B-B14F-4D97-AF65-F5344CB8AC3E}">
        <p14:creationId xmlns:p14="http://schemas.microsoft.com/office/powerpoint/2010/main" val="25956541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4" name="Rectangle 3"/>
          <p:cNvSpPr/>
          <p:nvPr/>
        </p:nvSpPr>
        <p:spPr>
          <a:xfrm>
            <a:off x="112295" y="961728"/>
            <a:ext cx="11967410" cy="4832092"/>
          </a:xfrm>
          <a:prstGeom prst="rect">
            <a:avLst/>
          </a:prstGeom>
        </p:spPr>
        <p:txBody>
          <a:bodyPr wrap="square">
            <a:spAutoFit/>
          </a:bodyPr>
          <a:lstStyle/>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In the setting of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nondialysis</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chronic kidney disease stage 4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eg</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eGFR</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&lt;30 mL/min/1.73 m2), we prefer a short-acting low-dose sulfonylurea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eg</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glipizide),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repaglinide</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linagliptin</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or cautious use of a GLP-1 receptor agonist or insulin.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Repaglinide</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acts at the sulfonylurea receptor to increase insulin secretion but is much shorter acting than sulfonylureas and is principally metabolized by the liver, with less than 10 percent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renally</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excreted. Limited data suggest that dipeptidyl peptidase 4 (DPP-4) inhibitors are effective and relatively safe in chronic kidney disease patients. However,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linagliptin</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is the only DPP-4 inhibitor that does not require a dose adjustment in the setting of kidney failure. </a:t>
            </a:r>
          </a:p>
        </p:txBody>
      </p:sp>
    </p:spTree>
    <p:extLst>
      <p:ext uri="{BB962C8B-B14F-4D97-AF65-F5344CB8AC3E}">
        <p14:creationId xmlns:p14="http://schemas.microsoft.com/office/powerpoint/2010/main" val="10117366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4" name="Rectangle 3"/>
          <p:cNvSpPr/>
          <p:nvPr/>
        </p:nvSpPr>
        <p:spPr>
          <a:xfrm>
            <a:off x="0" y="347578"/>
            <a:ext cx="11967410" cy="5693866"/>
          </a:xfrm>
          <a:prstGeom prst="rect">
            <a:avLst/>
          </a:prstGeom>
        </p:spPr>
        <p:txBody>
          <a:bodyPr wrap="square">
            <a:spAutoFit/>
          </a:bodyPr>
          <a:lstStyle/>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●A1C </a:t>
            </a:r>
            <a:r>
              <a:rPr lang="en-US" sz="2800" b="1" dirty="0" smtClean="0">
                <a:solidFill>
                  <a:prstClr val="black"/>
                </a:solidFill>
                <a:latin typeface="Helvetica" panose="020B0604020202020204" pitchFamily="34" charset="0"/>
                <a:ea typeface="Times New Roman" panose="02020603050405020304" pitchFamily="18" charset="0"/>
                <a:cs typeface="Helvetica" panose="020B0604020202020204" pitchFamily="34" charset="0"/>
              </a:rPr>
              <a:t>&gt;</a:t>
            </a:r>
            <a:r>
              <a:rPr lang="fa-IR" sz="2800" b="1" dirty="0" smtClean="0">
                <a:solidFill>
                  <a:prstClr val="black"/>
                </a:solidFill>
                <a:latin typeface="Helvetica" panose="020B0604020202020204" pitchFamily="34" charset="0"/>
                <a:ea typeface="Times New Roman" panose="02020603050405020304" pitchFamily="18" charset="0"/>
                <a:cs typeface="Helvetica" panose="020B0604020202020204" pitchFamily="34" charset="0"/>
              </a:rPr>
              <a:t>10</a:t>
            </a:r>
            <a:r>
              <a:rPr lang="en-US" sz="2800" b="1" dirty="0" smtClean="0">
                <a:solidFill>
                  <a:prstClr val="black"/>
                </a:solidFill>
                <a:latin typeface="Helvetica" panose="020B0604020202020204" pitchFamily="34" charset="0"/>
                <a:ea typeface="Times New Roman" panose="02020603050405020304" pitchFamily="18" charset="0"/>
                <a:cs typeface="Helvetica" panose="020B0604020202020204" pitchFamily="34" charset="0"/>
              </a:rPr>
              <a:t> </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percent (&gt;74.9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mmol</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mol</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 For patients with A1C levels relatively far from goal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eg</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9 to 10 percent [&gt;74.9 to 85.8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mmol</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mol</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we suggest insulin or a GLP-1 receptor agonist for initial therapy.</a:t>
            </a:r>
          </a:p>
          <a:p>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Although historically insulin has been used for type 2 diabetes only when inadequate glycemic management persists despite oral agents and lifestyle intervention, there are increasing data to support using insulin earlier and more aggressively in type 2 diabetes. By inducing near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normoglycemia</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with intensive insulin therapy, both endogenous insulin secretion and insulin sensitivity improve; this results in better glycemic management, which can then be maintained with diet, exercise, and oral </a:t>
            </a:r>
            <a:r>
              <a:rPr lang="en-US" sz="2800" b="1" dirty="0" err="1">
                <a:solidFill>
                  <a:prstClr val="black"/>
                </a:solidFill>
                <a:latin typeface="Helvetica" panose="020B0604020202020204" pitchFamily="34" charset="0"/>
                <a:ea typeface="Times New Roman" panose="02020603050405020304" pitchFamily="18" charset="0"/>
                <a:cs typeface="Helvetica" panose="020B0604020202020204" pitchFamily="34" charset="0"/>
              </a:rPr>
              <a:t>hypoglycemics</a:t>
            </a:r>
            <a:r>
              <a:rPr lang="en-US" sz="2800" b="1" dirty="0">
                <a:solidFill>
                  <a:prstClr val="black"/>
                </a:solidFill>
                <a:latin typeface="Helvetica" panose="020B0604020202020204" pitchFamily="34" charset="0"/>
                <a:ea typeface="Times New Roman" panose="02020603050405020304" pitchFamily="18" charset="0"/>
                <a:cs typeface="Helvetica" panose="020B0604020202020204" pitchFamily="34" charset="0"/>
              </a:rPr>
              <a:t> for many months thereafter. Insulin may cause weight gain and hypoglycemia. (See "Insulin therapy in type 2 diabetes mellitus", section on 'Indications for insulin'</a:t>
            </a:r>
          </a:p>
        </p:txBody>
      </p:sp>
    </p:spTree>
    <p:extLst>
      <p:ext uri="{BB962C8B-B14F-4D97-AF65-F5344CB8AC3E}">
        <p14:creationId xmlns:p14="http://schemas.microsoft.com/office/powerpoint/2010/main" val="3468441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83560" y="5234674"/>
            <a:ext cx="9144000" cy="2387600"/>
          </a:xfrm>
        </p:spPr>
        <p:txBody>
          <a:bodyPr>
            <a:normAutofit fontScale="90000"/>
          </a:bodyPr>
          <a:lstStyle/>
          <a:p>
            <a:pPr algn="ctr" rtl="1">
              <a:lnSpc>
                <a:spcPct val="250000"/>
              </a:lnSpc>
            </a:pPr>
            <a:r>
              <a:rPr lang="fa-IR" sz="6000" dirty="0">
                <a:solidFill>
                  <a:schemeClr val="accent1"/>
                </a:solidFill>
                <a:cs typeface="B Titr" panose="00000700000000000000" pitchFamily="2" charset="-78"/>
              </a:rPr>
              <a:t>تعریف دیابت و پاتوژنز آن</a:t>
            </a:r>
            <a:r>
              <a:rPr lang="fa-IR" sz="6000" dirty="0">
                <a:cs typeface="B Titr" panose="00000700000000000000" pitchFamily="2" charset="-78"/>
              </a:rPr>
              <a:t/>
            </a:r>
            <a:br>
              <a:rPr lang="fa-IR" sz="6000" dirty="0">
                <a:cs typeface="B Titr" panose="00000700000000000000" pitchFamily="2" charset="-78"/>
              </a:rPr>
            </a:br>
            <a:r>
              <a:rPr lang="fa-IR" sz="6000" dirty="0">
                <a:cs typeface="B Titr" panose="00000700000000000000" pitchFamily="2" charset="-78"/>
              </a:rPr>
              <a:t>دکتر ندا فرجی، متخصص داخلی</a:t>
            </a:r>
            <a:r>
              <a:rPr lang="en-US" sz="6000" dirty="0">
                <a:cs typeface="B Titr" panose="00000700000000000000" pitchFamily="2" charset="-78"/>
              </a:rPr>
              <a:t>  </a:t>
            </a:r>
            <a:r>
              <a:rPr lang="fa-IR" sz="6000" dirty="0">
                <a:cs typeface="B Titr" panose="00000700000000000000" pitchFamily="2" charset="-78"/>
              </a:rPr>
              <a:t>استاد یار دانشگاه علوم پزشکی تهران</a:t>
            </a:r>
            <a:r>
              <a:rPr lang="fa-IR" dirty="0">
                <a:cs typeface="B Titr" panose="00000700000000000000" pitchFamily="2" charset="-78"/>
              </a:rPr>
              <a:t/>
            </a:r>
            <a:br>
              <a:rPr lang="fa-IR" dirty="0">
                <a:cs typeface="B Titr" panose="00000700000000000000" pitchFamily="2" charset="-78"/>
              </a:rPr>
            </a:br>
            <a:endParaRPr lang="en-US" dirty="0">
              <a:cs typeface="B Titr" panose="00000700000000000000" pitchFamily="2" charset="-78"/>
            </a:endParaRPr>
          </a:p>
        </p:txBody>
      </p:sp>
    </p:spTree>
    <p:extLst>
      <p:ext uri="{BB962C8B-B14F-4D97-AF65-F5344CB8AC3E}">
        <p14:creationId xmlns:p14="http://schemas.microsoft.com/office/powerpoint/2010/main" val="13563010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 xmlns:a16="http://schemas.microsoft.com/office/drawing/2014/main" id="{F89B6D60-244E-4CAE-BA45-29B9E8FD86E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0"/>
            <a:ext cx="11859065" cy="6858000"/>
          </a:xfrm>
        </p:spPr>
      </p:pic>
    </p:spTree>
    <p:extLst>
      <p:ext uri="{BB962C8B-B14F-4D97-AF65-F5344CB8AC3E}">
        <p14:creationId xmlns:p14="http://schemas.microsoft.com/office/powerpoint/2010/main" val="17035324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784" t="5849" r="2833" b="6666"/>
          <a:stretch/>
        </p:blipFill>
        <p:spPr>
          <a:xfrm>
            <a:off x="0" y="0"/>
            <a:ext cx="12192000" cy="6858000"/>
          </a:xfrm>
          <a:prstGeom prst="rect">
            <a:avLst/>
          </a:prstGeom>
        </p:spPr>
      </p:pic>
      <p:sp>
        <p:nvSpPr>
          <p:cNvPr id="5" name="Rectangle 4"/>
          <p:cNvSpPr/>
          <p:nvPr/>
        </p:nvSpPr>
        <p:spPr>
          <a:xfrm>
            <a:off x="1122947" y="2453260"/>
            <a:ext cx="9962147" cy="1862048"/>
          </a:xfrm>
          <a:prstGeom prst="rect">
            <a:avLst/>
          </a:prstGeom>
        </p:spPr>
        <p:txBody>
          <a:bodyPr wrap="square">
            <a:spAutoFit/>
          </a:bodyPr>
          <a:lstStyle/>
          <a:p>
            <a:pPr algn="ctr"/>
            <a:r>
              <a:rPr lang="en-US" sz="11500" b="1" dirty="0">
                <a:ln w="13462">
                  <a:solidFill>
                    <a:srgbClr val="FF0000"/>
                  </a:solidFill>
                  <a:prstDash val="solid"/>
                </a:ln>
                <a:solidFill>
                  <a:srgbClr val="273C18"/>
                </a:solidFill>
                <a:effectLst>
                  <a:outerShdw dist="38100" dir="2700000" algn="bl" rotWithShape="0">
                    <a:srgbClr val="5B9BD5"/>
                  </a:outerShdw>
                </a:effectLst>
                <a:latin typeface="Helvetica" panose="020B0604020202020204" pitchFamily="34" charset="0"/>
                <a:cs typeface="Times New Roman" panose="02020603050405020304" pitchFamily="18" charset="0"/>
              </a:rPr>
              <a:t>Thankyou</a:t>
            </a:r>
            <a:endParaRPr lang="en-US" sz="9600" dirty="0">
              <a:ln w="13462">
                <a:solidFill>
                  <a:srgbClr val="FF0000"/>
                </a:solidFill>
                <a:prstDash val="solid"/>
              </a:ln>
              <a:solidFill>
                <a:srgbClr val="273C18"/>
              </a:solidFill>
            </a:endParaRPr>
          </a:p>
        </p:txBody>
      </p:sp>
    </p:spTree>
    <p:extLst>
      <p:ext uri="{BB962C8B-B14F-4D97-AF65-F5344CB8AC3E}">
        <p14:creationId xmlns:p14="http://schemas.microsoft.com/office/powerpoint/2010/main" val="1465342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4" name="Rectangle 3"/>
          <p:cNvSpPr/>
          <p:nvPr/>
        </p:nvSpPr>
        <p:spPr>
          <a:xfrm>
            <a:off x="0" y="168442"/>
            <a:ext cx="12192000" cy="1323439"/>
          </a:xfrm>
          <a:prstGeom prst="rect">
            <a:avLst/>
          </a:prstGeom>
        </p:spPr>
        <p:txBody>
          <a:bodyPr wrap="square">
            <a:spAutoFit/>
          </a:bodyPr>
          <a:lstStyle/>
          <a:p>
            <a:pPr algn="ctr"/>
            <a:r>
              <a:rPr lang="en-US" sz="8000" b="1" dirty="0">
                <a:solidFill>
                  <a:srgbClr val="C00000"/>
                </a:solidFill>
              </a:rPr>
              <a:t>DM</a:t>
            </a:r>
            <a:endParaRPr lang="en-US" sz="5800" b="1" dirty="0">
              <a:solidFill>
                <a:srgbClr val="C00000"/>
              </a:solidFill>
            </a:endParaRPr>
          </a:p>
        </p:txBody>
      </p:sp>
      <p:sp>
        <p:nvSpPr>
          <p:cNvPr id="2" name="Rectangle 1"/>
          <p:cNvSpPr/>
          <p:nvPr/>
        </p:nvSpPr>
        <p:spPr>
          <a:xfrm>
            <a:off x="529389" y="1668582"/>
            <a:ext cx="11454064" cy="4832092"/>
          </a:xfrm>
          <a:prstGeom prst="rect">
            <a:avLst/>
          </a:prstGeom>
        </p:spPr>
        <p:txBody>
          <a:bodyPr wrap="square">
            <a:spAutoFit/>
          </a:bodyPr>
          <a:lstStyle/>
          <a:p>
            <a:r>
              <a:rPr lang="en-US" sz="2800" dirty="0"/>
              <a:t>It is associated with a relative or absolute impairment in insulin secretion, along with varying degrees of peripheral resistance to the action of insulin.</a:t>
            </a:r>
          </a:p>
          <a:p>
            <a:r>
              <a:rPr lang="en-US" sz="2800" dirty="0"/>
              <a:t>The classic symptoms of hyperglycemia :(including polyuria, polydipsia, </a:t>
            </a:r>
            <a:r>
              <a:rPr lang="en-US" sz="2800" dirty="0" err="1"/>
              <a:t>nocturia</a:t>
            </a:r>
            <a:r>
              <a:rPr lang="en-US" sz="2800" dirty="0"/>
              <a:t>, blurred vision, and weight loss) are often noted only in retrospect after a blood glucose value has been shown to be elevated</a:t>
            </a:r>
          </a:p>
          <a:p>
            <a:r>
              <a:rPr lang="en-US" sz="2800" dirty="0"/>
              <a:t>Polyuria occurs when the serum glucose concentration rises significantly above 180 mg/</a:t>
            </a:r>
            <a:r>
              <a:rPr lang="en-US" sz="2800" dirty="0" err="1"/>
              <a:t>dL</a:t>
            </a:r>
            <a:r>
              <a:rPr lang="en-US" sz="2800" dirty="0"/>
              <a:t> (10 </a:t>
            </a:r>
            <a:r>
              <a:rPr lang="en-US" sz="2800" dirty="0" err="1"/>
              <a:t>mmol</a:t>
            </a:r>
            <a:r>
              <a:rPr lang="en-US" sz="2800" dirty="0"/>
              <a:t>/L), exceeding the renal threshold for glucose reabsorption, which leads to increased urinary glucose excretion.</a:t>
            </a:r>
            <a:endParaRPr lang="fa-IR" sz="2800" dirty="0"/>
          </a:p>
          <a:p>
            <a:endParaRPr lang="fa-IR" sz="2800" dirty="0"/>
          </a:p>
          <a:p>
            <a:r>
              <a:rPr lang="en-US" sz="2800" dirty="0"/>
              <a:t>Glycosuria causes osmotic diuresis (</a:t>
            </a:r>
            <a:r>
              <a:rPr lang="en-US" sz="2800" dirty="0" err="1"/>
              <a:t>ie</a:t>
            </a:r>
            <a:r>
              <a:rPr lang="en-US" sz="2800" dirty="0"/>
              <a:t>, polyuria) and hypovolemia, which in turn can lead to polydipsia.</a:t>
            </a:r>
          </a:p>
        </p:txBody>
      </p:sp>
    </p:spTree>
    <p:extLst>
      <p:ext uri="{BB962C8B-B14F-4D97-AF65-F5344CB8AC3E}">
        <p14:creationId xmlns:p14="http://schemas.microsoft.com/office/powerpoint/2010/main" val="9878416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2" name="Rectangle 1"/>
          <p:cNvSpPr/>
          <p:nvPr/>
        </p:nvSpPr>
        <p:spPr>
          <a:xfrm>
            <a:off x="0" y="537551"/>
            <a:ext cx="11999493" cy="5532861"/>
          </a:xfrm>
          <a:prstGeom prst="rect">
            <a:avLst/>
          </a:prstGeom>
        </p:spPr>
        <p:txBody>
          <a:bodyPr wrap="square">
            <a:spAutoFit/>
          </a:bodyPr>
          <a:lstStyle/>
          <a:p>
            <a:pPr algn="ctr">
              <a:lnSpc>
                <a:spcPct val="150000"/>
              </a:lnSpc>
              <a:spcAft>
                <a:spcPts val="800"/>
              </a:spcAft>
            </a:pPr>
            <a:r>
              <a:rPr lang="en-US" sz="4000" b="1" dirty="0">
                <a:latin typeface="Cambria" panose="02040503050406030204" pitchFamily="18" charset="0"/>
                <a:ea typeface="Times New Roman" panose="02020603050405020304" pitchFamily="18" charset="0"/>
                <a:cs typeface="Times New Roman" panose="02020603050405020304" pitchFamily="18" charset="0"/>
              </a:rPr>
              <a:t>Fasting plasma glucose (FPG), two-hour plasma glucose during a 75 g oral glucose tolerance test (OGTT), or glycated hemoglobin (A1C) may be used for diagnostic testing. OGTT is not commonly used (except during pregnancy) owing to its inconvenience.</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445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2" name="Rectangle 1"/>
          <p:cNvSpPr/>
          <p:nvPr/>
        </p:nvSpPr>
        <p:spPr>
          <a:xfrm>
            <a:off x="0" y="0"/>
            <a:ext cx="11999493" cy="1569660"/>
          </a:xfrm>
          <a:prstGeom prst="rect">
            <a:avLst/>
          </a:prstGeom>
        </p:spPr>
        <p:txBody>
          <a:bodyPr wrap="square">
            <a:spAutoFit/>
          </a:bodyPr>
          <a:lstStyle/>
          <a:p>
            <a:pPr algn="ctr">
              <a:spcAft>
                <a:spcPts val="800"/>
              </a:spcAft>
            </a:pPr>
            <a:r>
              <a:rPr lang="en-US" sz="4800" b="1"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American Diabetes Association criteria for the diagnosis of diabetes</a:t>
            </a:r>
            <a:endParaRPr lang="en-US" sz="4400" dirty="0">
              <a:solidFill>
                <a:srgbClr val="FF0000"/>
              </a:solidFill>
              <a:ea typeface="Calibri" panose="020F0502020204030204"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420960457"/>
              </p:ext>
            </p:extLst>
          </p:nvPr>
        </p:nvGraphicFramePr>
        <p:xfrm>
          <a:off x="176464" y="1569660"/>
          <a:ext cx="12015536" cy="5135940"/>
        </p:xfrm>
        <a:graphic>
          <a:graphicData uri="http://schemas.openxmlformats.org/drawingml/2006/table">
            <a:tbl>
              <a:tblPr firstRow="1" firstCol="1" bandRow="1">
                <a:tableStyleId>{68D230F3-CF80-4859-8CE7-A43EE81993B5}</a:tableStyleId>
              </a:tblPr>
              <a:tblGrid>
                <a:gridCol w="12015536">
                  <a:extLst>
                    <a:ext uri="{9D8B030D-6E8A-4147-A177-3AD203B41FA5}">
                      <a16:colId xmlns="" xmlns:a16="http://schemas.microsoft.com/office/drawing/2014/main" val="20000"/>
                    </a:ext>
                  </a:extLst>
                </a:gridCol>
              </a:tblGrid>
              <a:tr h="1045784">
                <a:tc>
                  <a:txBody>
                    <a:bodyPr/>
                    <a:lstStyle/>
                    <a:p>
                      <a:pPr>
                        <a:lnSpc>
                          <a:spcPct val="100000"/>
                        </a:lnSpc>
                        <a:spcAft>
                          <a:spcPts val="600"/>
                        </a:spcAft>
                      </a:pPr>
                      <a:r>
                        <a:rPr lang="en-US" sz="2800" dirty="0">
                          <a:solidFill>
                            <a:srgbClr val="002060"/>
                          </a:solidFill>
                          <a:effectLst/>
                        </a:rPr>
                        <a:t>1. A1C ≥6.5%. The test should be performed in a laboratory using a method that is NGSP certified and standardized to the DCCT assay.*OR</a:t>
                      </a:r>
                      <a:endParaRPr lang="en-US" sz="2800" b="1"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80687" marR="80687" marT="40343" marB="40343"/>
                </a:tc>
                <a:extLst>
                  <a:ext uri="{0D108BD9-81ED-4DB2-BD59-A6C34878D82A}">
                    <a16:rowId xmlns="" xmlns:a16="http://schemas.microsoft.com/office/drawing/2014/main" val="10000"/>
                  </a:ext>
                </a:extLst>
              </a:tr>
              <a:tr h="1010119">
                <a:tc>
                  <a:txBody>
                    <a:bodyPr/>
                    <a:lstStyle/>
                    <a:p>
                      <a:pPr>
                        <a:lnSpc>
                          <a:spcPct val="100000"/>
                        </a:lnSpc>
                        <a:spcAft>
                          <a:spcPts val="600"/>
                        </a:spcAft>
                      </a:pPr>
                      <a:r>
                        <a:rPr lang="en-US" sz="2800" dirty="0">
                          <a:solidFill>
                            <a:srgbClr val="9A2673"/>
                          </a:solidFill>
                          <a:effectLst/>
                        </a:rPr>
                        <a:t>2. FPG ≥126 mg/</a:t>
                      </a:r>
                      <a:r>
                        <a:rPr lang="en-US" sz="2800" dirty="0" err="1">
                          <a:solidFill>
                            <a:srgbClr val="9A2673"/>
                          </a:solidFill>
                          <a:effectLst/>
                        </a:rPr>
                        <a:t>dL</a:t>
                      </a:r>
                      <a:r>
                        <a:rPr lang="en-US" sz="2800" dirty="0">
                          <a:solidFill>
                            <a:srgbClr val="9A2673"/>
                          </a:solidFill>
                          <a:effectLst/>
                        </a:rPr>
                        <a:t> (7 </a:t>
                      </a:r>
                      <a:r>
                        <a:rPr lang="en-US" sz="2800" dirty="0" err="1">
                          <a:solidFill>
                            <a:srgbClr val="9A2673"/>
                          </a:solidFill>
                          <a:effectLst/>
                        </a:rPr>
                        <a:t>mmol</a:t>
                      </a:r>
                      <a:r>
                        <a:rPr lang="en-US" sz="2800" dirty="0">
                          <a:solidFill>
                            <a:srgbClr val="9A2673"/>
                          </a:solidFill>
                          <a:effectLst/>
                        </a:rPr>
                        <a:t>/L). Fasting is defined as no caloric intake for at least 8 hours.*OR</a:t>
                      </a:r>
                      <a:endParaRPr lang="en-US" sz="2800" b="1" dirty="0">
                        <a:solidFill>
                          <a:srgbClr val="9A2673"/>
                        </a:solidFill>
                        <a:effectLst/>
                        <a:latin typeface="Calibri" panose="020F0502020204030204" pitchFamily="34" charset="0"/>
                        <a:ea typeface="Calibri" panose="020F0502020204030204" pitchFamily="34" charset="0"/>
                        <a:cs typeface="Arial" panose="020B0604020202020204" pitchFamily="34" charset="0"/>
                      </a:endParaRPr>
                    </a:p>
                  </a:txBody>
                  <a:tcPr marL="80687" marR="80687" marT="40343" marB="40343"/>
                </a:tc>
                <a:extLst>
                  <a:ext uri="{0D108BD9-81ED-4DB2-BD59-A6C34878D82A}">
                    <a16:rowId xmlns="" xmlns:a16="http://schemas.microsoft.com/office/drawing/2014/main" val="10001"/>
                  </a:ext>
                </a:extLst>
              </a:tr>
              <a:tr h="1854646">
                <a:tc>
                  <a:txBody>
                    <a:bodyPr/>
                    <a:lstStyle/>
                    <a:p>
                      <a:pPr>
                        <a:lnSpc>
                          <a:spcPct val="100000"/>
                        </a:lnSpc>
                        <a:spcAft>
                          <a:spcPts val="600"/>
                        </a:spcAft>
                      </a:pPr>
                      <a:r>
                        <a:rPr lang="en-US" sz="2800" dirty="0">
                          <a:solidFill>
                            <a:schemeClr val="accent6">
                              <a:lumMod val="50000"/>
                            </a:schemeClr>
                          </a:solidFill>
                          <a:effectLst/>
                        </a:rPr>
                        <a:t>3. 2-hour plasma glucose ≥200 mg/</a:t>
                      </a:r>
                      <a:r>
                        <a:rPr lang="en-US" sz="2800" dirty="0" err="1">
                          <a:solidFill>
                            <a:schemeClr val="accent6">
                              <a:lumMod val="50000"/>
                            </a:schemeClr>
                          </a:solidFill>
                          <a:effectLst/>
                        </a:rPr>
                        <a:t>dL</a:t>
                      </a:r>
                      <a:r>
                        <a:rPr lang="en-US" sz="2800" dirty="0">
                          <a:solidFill>
                            <a:schemeClr val="accent6">
                              <a:lumMod val="50000"/>
                            </a:schemeClr>
                          </a:solidFill>
                          <a:effectLst/>
                        </a:rPr>
                        <a:t> (11.1 </a:t>
                      </a:r>
                      <a:r>
                        <a:rPr lang="en-US" sz="2800" dirty="0" err="1">
                          <a:solidFill>
                            <a:schemeClr val="accent6">
                              <a:lumMod val="50000"/>
                            </a:schemeClr>
                          </a:solidFill>
                          <a:effectLst/>
                        </a:rPr>
                        <a:t>mmol</a:t>
                      </a:r>
                      <a:r>
                        <a:rPr lang="en-US" sz="2800" dirty="0">
                          <a:solidFill>
                            <a:schemeClr val="accent6">
                              <a:lumMod val="50000"/>
                            </a:schemeClr>
                          </a:solidFill>
                          <a:effectLst/>
                        </a:rPr>
                        <a:t>/L) during an OGTT. The test should be performed as described by the World Health Organization, using a glucose load containing the equivalent of 75 g anhydrous glucose dissolved in water.*OR</a:t>
                      </a:r>
                      <a:endParaRPr lang="en-US" sz="2800" b="1" dirty="0">
                        <a:solidFill>
                          <a:schemeClr val="accent6">
                            <a:lumMod val="50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80687" marR="80687" marT="40343" marB="40343"/>
                </a:tc>
                <a:extLst>
                  <a:ext uri="{0D108BD9-81ED-4DB2-BD59-A6C34878D82A}">
                    <a16:rowId xmlns="" xmlns:a16="http://schemas.microsoft.com/office/drawing/2014/main" val="10002"/>
                  </a:ext>
                </a:extLst>
              </a:tr>
              <a:tr h="1225391">
                <a:tc>
                  <a:txBody>
                    <a:bodyPr/>
                    <a:lstStyle/>
                    <a:p>
                      <a:pPr>
                        <a:lnSpc>
                          <a:spcPct val="100000"/>
                        </a:lnSpc>
                        <a:spcAft>
                          <a:spcPts val="0"/>
                        </a:spcAft>
                      </a:pPr>
                      <a:r>
                        <a:rPr lang="en-US" sz="2800" dirty="0">
                          <a:solidFill>
                            <a:srgbClr val="9A2673"/>
                          </a:solidFill>
                          <a:effectLst/>
                        </a:rPr>
                        <a:t>4. In a patient with classic symptoms of hyperglycemia or hyperglycemic crisis, a random plasma glucose ≥200 mg/</a:t>
                      </a:r>
                      <a:r>
                        <a:rPr lang="en-US" sz="2800" dirty="0" err="1">
                          <a:solidFill>
                            <a:srgbClr val="9A2673"/>
                          </a:solidFill>
                          <a:effectLst/>
                        </a:rPr>
                        <a:t>dL</a:t>
                      </a:r>
                      <a:r>
                        <a:rPr lang="en-US" sz="2800" dirty="0">
                          <a:solidFill>
                            <a:srgbClr val="9A2673"/>
                          </a:solidFill>
                          <a:effectLst/>
                        </a:rPr>
                        <a:t> (11.1 </a:t>
                      </a:r>
                      <a:r>
                        <a:rPr lang="en-US" sz="2800" dirty="0" err="1">
                          <a:solidFill>
                            <a:srgbClr val="9A2673"/>
                          </a:solidFill>
                          <a:effectLst/>
                        </a:rPr>
                        <a:t>mmol</a:t>
                      </a:r>
                      <a:r>
                        <a:rPr lang="en-US" sz="2800" dirty="0">
                          <a:solidFill>
                            <a:srgbClr val="9A2673"/>
                          </a:solidFill>
                          <a:effectLst/>
                        </a:rPr>
                        <a:t>/L).</a:t>
                      </a:r>
                      <a:endParaRPr lang="en-US" sz="2800" b="1" dirty="0">
                        <a:solidFill>
                          <a:srgbClr val="9A2673"/>
                        </a:solidFill>
                        <a:effectLst/>
                        <a:latin typeface="Calibri" panose="020F0502020204030204" pitchFamily="34" charset="0"/>
                        <a:ea typeface="Calibri" panose="020F0502020204030204" pitchFamily="34" charset="0"/>
                        <a:cs typeface="Arial" panose="020B0604020202020204" pitchFamily="34" charset="0"/>
                      </a:endParaRPr>
                    </a:p>
                  </a:txBody>
                  <a:tcPr marL="80687" marR="80687" marT="40343" marB="40343"/>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415553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7F9"/>
        </a:solidFill>
        <a:effectLst/>
      </p:bgPr>
    </p:bg>
    <p:spTree>
      <p:nvGrpSpPr>
        <p:cNvPr id="1" name=""/>
        <p:cNvGrpSpPr/>
        <p:nvPr/>
      </p:nvGrpSpPr>
      <p:grpSpPr>
        <a:xfrm>
          <a:off x="0" y="0"/>
          <a:ext cx="0" cy="0"/>
          <a:chOff x="0" y="0"/>
          <a:chExt cx="0" cy="0"/>
        </a:xfrm>
      </p:grpSpPr>
      <p:sp>
        <p:nvSpPr>
          <p:cNvPr id="3" name="Rectangle 2"/>
          <p:cNvSpPr/>
          <p:nvPr/>
        </p:nvSpPr>
        <p:spPr>
          <a:xfrm>
            <a:off x="0" y="417095"/>
            <a:ext cx="11999493" cy="5789983"/>
          </a:xfrm>
          <a:prstGeom prst="rect">
            <a:avLst/>
          </a:prstGeom>
        </p:spPr>
        <p:txBody>
          <a:bodyPr wrap="square">
            <a:spAutoFit/>
          </a:bodyPr>
          <a:lstStyle/>
          <a:p>
            <a:pPr algn="ctr">
              <a:lnSpc>
                <a:spcPct val="200000"/>
              </a:lnSpc>
              <a:spcAft>
                <a:spcPts val="800"/>
              </a:spcAft>
            </a:pPr>
            <a:r>
              <a:rPr lang="en-US" sz="4800" b="1" dirty="0">
                <a:solidFill>
                  <a:srgbClr val="9A2673"/>
                </a:solidFill>
                <a:latin typeface="Cambria" panose="02040503050406030204" pitchFamily="18" charset="0"/>
                <a:ea typeface="Times New Roman" panose="02020603050405020304" pitchFamily="18" charset="0"/>
                <a:cs typeface="Times New Roman" panose="02020603050405020304" pitchFamily="18" charset="0"/>
              </a:rPr>
              <a:t>In the absence of unequivocal hyperglycemia, diagnosis requires two abnormal test results from the same sample or in two separate test samples.</a:t>
            </a:r>
            <a:endParaRPr lang="en-US" sz="4400" dirty="0">
              <a:solidFill>
                <a:srgbClr val="9A2673"/>
              </a:solidFill>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53797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2" name="Rectangle 1"/>
          <p:cNvSpPr/>
          <p:nvPr/>
        </p:nvSpPr>
        <p:spPr>
          <a:xfrm>
            <a:off x="272717" y="306497"/>
            <a:ext cx="11919283" cy="4874155"/>
          </a:xfrm>
          <a:prstGeom prst="rect">
            <a:avLst/>
          </a:prstGeom>
        </p:spPr>
        <p:txBody>
          <a:bodyPr wrap="square">
            <a:spAutoFit/>
          </a:bodyPr>
          <a:lstStyle/>
          <a:p>
            <a:pPr>
              <a:lnSpc>
                <a:spcPct val="107000"/>
              </a:lnSpc>
              <a:spcAft>
                <a:spcPts val="800"/>
              </a:spcAft>
            </a:pPr>
            <a:r>
              <a:rPr lang="en-US" sz="2800" b="1" dirty="0">
                <a:solidFill>
                  <a:srgbClr val="C00000"/>
                </a:solidFill>
                <a:latin typeface="Cambria" panose="02040503050406030204" pitchFamily="18" charset="0"/>
                <a:ea typeface="Calibri" panose="020F0502020204030204" pitchFamily="34" charset="0"/>
                <a:cs typeface="Arial" panose="020B0604020202020204" pitchFamily="34" charset="0"/>
              </a:rPr>
              <a:t>In the absence of unequivocal symptomatic hyperglycemia, the diagnosis of diabetes must be confirmed on a subsequent day by repeat measurement, repeating the same test for confirmation. However, if two different tests (</a:t>
            </a:r>
            <a:r>
              <a:rPr lang="en-US" sz="2800" b="1" dirty="0" err="1">
                <a:solidFill>
                  <a:srgbClr val="C00000"/>
                </a:solidFill>
                <a:latin typeface="Cambria" panose="02040503050406030204" pitchFamily="18" charset="0"/>
                <a:ea typeface="Calibri" panose="020F0502020204030204" pitchFamily="34" charset="0"/>
                <a:cs typeface="Arial" panose="020B0604020202020204" pitchFamily="34" charset="0"/>
              </a:rPr>
              <a:t>eg</a:t>
            </a:r>
            <a:r>
              <a:rPr lang="en-US" sz="2800" b="1" dirty="0">
                <a:solidFill>
                  <a:srgbClr val="C00000"/>
                </a:solidFill>
                <a:latin typeface="Cambria" panose="02040503050406030204" pitchFamily="18" charset="0"/>
                <a:ea typeface="Calibri" panose="020F0502020204030204" pitchFamily="34" charset="0"/>
                <a:cs typeface="Arial" panose="020B0604020202020204" pitchFamily="34" charset="0"/>
              </a:rPr>
              <a:t>, FPG and A1C) are available and are concordant for the diagnosis of diabetes, additional testing is not needed [6]. If two different tests are discordant, the test that is diagnostic of diabetes should be repeated to confirm the diagnosis </a:t>
            </a:r>
          </a:p>
          <a:p>
            <a:pPr>
              <a:lnSpc>
                <a:spcPct val="107000"/>
              </a:lnSpc>
              <a:spcAft>
                <a:spcPts val="800"/>
              </a:spcAft>
            </a:pPr>
            <a:endParaRPr lang="en-US" sz="2800" b="1" dirty="0">
              <a:solidFill>
                <a:srgbClr val="C00000"/>
              </a:solidFill>
              <a:latin typeface="Cambria" panose="02040503050406030204" pitchFamily="18" charset="0"/>
              <a:ea typeface="Calibri" panose="020F0502020204030204" pitchFamily="34" charset="0"/>
              <a:cs typeface="Arial" panose="020B0604020202020204" pitchFamily="34" charset="0"/>
            </a:endParaRPr>
          </a:p>
          <a:p>
            <a:pPr>
              <a:lnSpc>
                <a:spcPct val="107000"/>
              </a:lnSpc>
              <a:spcAft>
                <a:spcPts val="800"/>
              </a:spcAft>
            </a:pPr>
            <a:r>
              <a:rPr lang="en-US" sz="2800" b="1" dirty="0">
                <a:solidFill>
                  <a:srgbClr val="C00000"/>
                </a:solidFill>
                <a:latin typeface="Cambria" panose="02040503050406030204" pitchFamily="18" charset="0"/>
                <a:ea typeface="Calibri" panose="020F0502020204030204" pitchFamily="34" charset="0"/>
                <a:cs typeface="Arial" panose="020B0604020202020204" pitchFamily="34" charset="0"/>
              </a:rPr>
              <a:t>If the diagnostic test is consistent with prediabetes, it should be repeated annually.</a:t>
            </a:r>
          </a:p>
        </p:txBody>
      </p:sp>
    </p:spTree>
    <p:extLst>
      <p:ext uri="{BB962C8B-B14F-4D97-AF65-F5344CB8AC3E}">
        <p14:creationId xmlns:p14="http://schemas.microsoft.com/office/powerpoint/2010/main" val="2769866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9FFE7"/>
        </a:solidFill>
        <a:effectLst/>
      </p:bgPr>
    </p:bg>
    <p:spTree>
      <p:nvGrpSpPr>
        <p:cNvPr id="1" name=""/>
        <p:cNvGrpSpPr/>
        <p:nvPr/>
      </p:nvGrpSpPr>
      <p:grpSpPr>
        <a:xfrm>
          <a:off x="0" y="0"/>
          <a:ext cx="0" cy="0"/>
          <a:chOff x="0" y="0"/>
          <a:chExt cx="0" cy="0"/>
        </a:xfrm>
      </p:grpSpPr>
      <p:sp>
        <p:nvSpPr>
          <p:cNvPr id="2" name="Rectangle 1"/>
          <p:cNvSpPr/>
          <p:nvPr/>
        </p:nvSpPr>
        <p:spPr>
          <a:xfrm>
            <a:off x="385010" y="117693"/>
            <a:ext cx="11502190" cy="5601533"/>
          </a:xfrm>
          <a:prstGeom prst="rect">
            <a:avLst/>
          </a:prstGeom>
        </p:spPr>
        <p:txBody>
          <a:bodyPr wrap="square">
            <a:spAutoFit/>
          </a:bodyPr>
          <a:lstStyle/>
          <a:p>
            <a:pPr algn="just"/>
            <a:r>
              <a:rPr lang="en-US" sz="4000" b="1" dirty="0">
                <a:solidFill>
                  <a:srgbClr val="9A2673"/>
                </a:solidFill>
                <a:latin typeface="Cambria" panose="02040503050406030204" pitchFamily="18" charset="0"/>
                <a:ea typeface="Calibri" panose="020F0502020204030204" pitchFamily="34" charset="0"/>
                <a:cs typeface="Arial" panose="020B0604020202020204" pitchFamily="34" charset="0"/>
              </a:rPr>
              <a:t>presentations that may warrant measurement of autoantibodies include:</a:t>
            </a:r>
            <a:endParaRPr lang="fa-IR" sz="4000" b="1" dirty="0">
              <a:solidFill>
                <a:srgbClr val="9A2673"/>
              </a:solidFill>
              <a:latin typeface="Cambria" panose="02040503050406030204" pitchFamily="18" charset="0"/>
              <a:ea typeface="Calibri" panose="020F0502020204030204" pitchFamily="34" charset="0"/>
              <a:cs typeface="Arial" panose="020B0604020202020204" pitchFamily="34" charset="0"/>
            </a:endParaRPr>
          </a:p>
          <a:p>
            <a:pPr algn="just"/>
            <a:endParaRPr lang="en-US" sz="3000" b="1" dirty="0">
              <a:solidFill>
                <a:srgbClr val="C00000"/>
              </a:solidFill>
              <a:latin typeface="Cambria" panose="02040503050406030204" pitchFamily="18" charset="0"/>
              <a:ea typeface="Calibri" panose="020F0502020204030204" pitchFamily="34" charset="0"/>
              <a:cs typeface="Arial" panose="020B0604020202020204" pitchFamily="34" charset="0"/>
            </a:endParaRPr>
          </a:p>
          <a:p>
            <a:pPr algn="just"/>
            <a:r>
              <a:rPr lang="en-US" sz="3000" b="1" dirty="0">
                <a:latin typeface="Cambria" panose="02040503050406030204" pitchFamily="18" charset="0"/>
                <a:ea typeface="Calibri" panose="020F0502020204030204" pitchFamily="34" charset="0"/>
                <a:cs typeface="Arial" panose="020B0604020202020204" pitchFamily="34" charset="0"/>
              </a:rPr>
              <a:t>-Catabolic presentation (</a:t>
            </a:r>
            <a:r>
              <a:rPr lang="en-US" sz="3000" b="1" dirty="0" err="1">
                <a:latin typeface="Cambria" panose="02040503050406030204" pitchFamily="18" charset="0"/>
                <a:ea typeface="Calibri" panose="020F0502020204030204" pitchFamily="34" charset="0"/>
                <a:cs typeface="Arial" panose="020B0604020202020204" pitchFamily="34" charset="0"/>
              </a:rPr>
              <a:t>eg</a:t>
            </a:r>
            <a:r>
              <a:rPr lang="en-US" sz="3000" b="1" dirty="0">
                <a:latin typeface="Cambria" panose="02040503050406030204" pitchFamily="18" charset="0"/>
                <a:ea typeface="Calibri" panose="020F0502020204030204" pitchFamily="34" charset="0"/>
                <a:cs typeface="Arial" panose="020B0604020202020204" pitchFamily="34" charset="0"/>
              </a:rPr>
              <a:t>, weight loss, </a:t>
            </a:r>
            <a:r>
              <a:rPr lang="en-US" sz="3000" b="1" dirty="0" err="1">
                <a:latin typeface="Cambria" panose="02040503050406030204" pitchFamily="18" charset="0"/>
                <a:ea typeface="Calibri" panose="020F0502020204030204" pitchFamily="34" charset="0"/>
                <a:cs typeface="Arial" panose="020B0604020202020204" pitchFamily="34" charset="0"/>
              </a:rPr>
              <a:t>ketonuria</a:t>
            </a:r>
            <a:r>
              <a:rPr lang="en-US" sz="3000" b="1" dirty="0">
                <a:latin typeface="Cambria" panose="02040503050406030204" pitchFamily="18" charset="0"/>
                <a:ea typeface="Calibri" panose="020F0502020204030204" pitchFamily="34" charset="0"/>
                <a:cs typeface="Arial" panose="020B0604020202020204" pitchFamily="34" charset="0"/>
              </a:rPr>
              <a:t>)</a:t>
            </a:r>
          </a:p>
          <a:p>
            <a:pPr algn="just"/>
            <a:r>
              <a:rPr lang="en-US" sz="3000" b="1" dirty="0">
                <a:latin typeface="Cambria" panose="02040503050406030204" pitchFamily="18" charset="0"/>
                <a:ea typeface="Calibri" panose="020F0502020204030204" pitchFamily="34" charset="0"/>
                <a:cs typeface="Arial" panose="020B0604020202020204" pitchFamily="34" charset="0"/>
              </a:rPr>
              <a:t>-Lean body habitus with no features of metabolic syndrome</a:t>
            </a:r>
          </a:p>
          <a:p>
            <a:pPr algn="just"/>
            <a:r>
              <a:rPr lang="en-US" sz="3000" b="1" dirty="0">
                <a:latin typeface="Cambria" panose="02040503050406030204" pitchFamily="18" charset="0"/>
                <a:ea typeface="Calibri" panose="020F0502020204030204" pitchFamily="34" charset="0"/>
                <a:cs typeface="Arial" panose="020B0604020202020204" pitchFamily="34" charset="0"/>
              </a:rPr>
              <a:t>-Personal history of autoimmune diseases</a:t>
            </a:r>
          </a:p>
          <a:p>
            <a:pPr algn="just"/>
            <a:r>
              <a:rPr lang="en-US" sz="3000" b="1" dirty="0">
                <a:latin typeface="Cambria" panose="02040503050406030204" pitchFamily="18" charset="0"/>
                <a:ea typeface="Calibri" panose="020F0502020204030204" pitchFamily="34" charset="0"/>
                <a:cs typeface="Arial" panose="020B0604020202020204" pitchFamily="34" charset="0"/>
              </a:rPr>
              <a:t>-Strong family history of autoimmune disease, including type 1 diabetes</a:t>
            </a:r>
          </a:p>
          <a:p>
            <a:pPr algn="just"/>
            <a:r>
              <a:rPr lang="en-US" sz="3000" b="1" dirty="0">
                <a:latin typeface="Cambria" panose="02040503050406030204" pitchFamily="18" charset="0"/>
                <a:ea typeface="Calibri" panose="020F0502020204030204" pitchFamily="34" charset="0"/>
                <a:cs typeface="Arial" panose="020B0604020202020204" pitchFamily="34" charset="0"/>
              </a:rPr>
              <a:t>-Adolescents or young adults with overweight or obesity who present with apparent type 2 diabetes, who actually may have an early presentation of type 1 diabetes</a:t>
            </a:r>
          </a:p>
        </p:txBody>
      </p:sp>
    </p:spTree>
    <p:extLst>
      <p:ext uri="{BB962C8B-B14F-4D97-AF65-F5344CB8AC3E}">
        <p14:creationId xmlns:p14="http://schemas.microsoft.com/office/powerpoint/2010/main" val="1658074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1894</TotalTime>
  <Words>2702</Words>
  <Application>Microsoft Office PowerPoint</Application>
  <PresentationFormat>Widescreen</PresentationFormat>
  <Paragraphs>118</Paragraphs>
  <Slides>31</Slides>
  <Notes>1</Notes>
  <HiddenSlides>0</HiddenSlides>
  <MMClips>0</MMClips>
  <ScaleCrop>false</ScaleCrop>
  <HeadingPairs>
    <vt:vector size="6" baseType="variant">
      <vt:variant>
        <vt:lpstr>Fonts Used</vt:lpstr>
      </vt:variant>
      <vt:variant>
        <vt:i4>11</vt:i4>
      </vt:variant>
      <vt:variant>
        <vt:lpstr>Theme</vt:lpstr>
      </vt:variant>
      <vt:variant>
        <vt:i4>4</vt:i4>
      </vt:variant>
      <vt:variant>
        <vt:lpstr>Slide Titles</vt:lpstr>
      </vt:variant>
      <vt:variant>
        <vt:i4>31</vt:i4>
      </vt:variant>
    </vt:vector>
  </HeadingPairs>
  <TitlesOfParts>
    <vt:vector size="46" baseType="lpstr">
      <vt:lpstr>Arial</vt:lpstr>
      <vt:lpstr>B Titr</vt:lpstr>
      <vt:lpstr>Calibri</vt:lpstr>
      <vt:lpstr>Calibri Light</vt:lpstr>
      <vt:lpstr>Cambria</vt:lpstr>
      <vt:lpstr>Century Gothic</vt:lpstr>
      <vt:lpstr>Georgia</vt:lpstr>
      <vt:lpstr>Helvetica</vt:lpstr>
      <vt:lpstr>IranNastaliq</vt:lpstr>
      <vt:lpstr>Times New Roman</vt:lpstr>
      <vt:lpstr>Wingdings 3</vt:lpstr>
      <vt:lpstr>Wisp</vt:lpstr>
      <vt:lpstr>Office Theme</vt:lpstr>
      <vt:lpstr>1_Office Theme</vt:lpstr>
      <vt:lpstr>2_Office Theme</vt:lpstr>
      <vt:lpstr>PowerPoint Presentation</vt:lpstr>
      <vt:lpstr>PowerPoint Presentation</vt:lpstr>
      <vt:lpstr>تعریف دیابت و پاتوژنز آن دکتر ندا فرجی، متخصص داخلی  استاد یار دانشگاه علوم پزشکی تهران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تعریف فشارخون و انواع آن دکتر ندا فرجی، متخصص داخلی دانشیار دانشگاه علوم پزشکی تهران</dc:title>
  <dc:creator>user</dc:creator>
  <cp:lastModifiedBy>Dr. Majid Akrami</cp:lastModifiedBy>
  <cp:revision>138</cp:revision>
  <dcterms:created xsi:type="dcterms:W3CDTF">2022-08-16T08:02:42Z</dcterms:created>
  <dcterms:modified xsi:type="dcterms:W3CDTF">2023-05-18T04:38:25Z</dcterms:modified>
</cp:coreProperties>
</file>