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7"/>
  </p:notesMasterIdLst>
  <p:sldIdLst>
    <p:sldId id="464" r:id="rId2"/>
    <p:sldId id="430" r:id="rId3"/>
    <p:sldId id="465" r:id="rId4"/>
    <p:sldId id="431" r:id="rId5"/>
    <p:sldId id="415" r:id="rId6"/>
    <p:sldId id="416" r:id="rId7"/>
    <p:sldId id="306" r:id="rId8"/>
    <p:sldId id="307" r:id="rId9"/>
    <p:sldId id="308" r:id="rId10"/>
    <p:sldId id="436" r:id="rId11"/>
    <p:sldId id="433" r:id="rId12"/>
    <p:sldId id="434" r:id="rId13"/>
    <p:sldId id="435" r:id="rId14"/>
    <p:sldId id="258" r:id="rId15"/>
    <p:sldId id="437" r:id="rId16"/>
    <p:sldId id="421" r:id="rId17"/>
    <p:sldId id="438" r:id="rId18"/>
    <p:sldId id="439" r:id="rId19"/>
    <p:sldId id="440" r:id="rId20"/>
    <p:sldId id="441" r:id="rId21"/>
    <p:sldId id="442" r:id="rId22"/>
    <p:sldId id="444" r:id="rId23"/>
    <p:sldId id="445" r:id="rId24"/>
    <p:sldId id="446" r:id="rId25"/>
    <p:sldId id="447" r:id="rId26"/>
    <p:sldId id="448" r:id="rId27"/>
    <p:sldId id="456" r:id="rId28"/>
    <p:sldId id="461" r:id="rId29"/>
    <p:sldId id="452" r:id="rId30"/>
    <p:sldId id="453" r:id="rId31"/>
    <p:sldId id="457" r:id="rId32"/>
    <p:sldId id="462" r:id="rId33"/>
    <p:sldId id="454" r:id="rId34"/>
    <p:sldId id="455" r:id="rId35"/>
    <p:sldId id="468" r:id="rId36"/>
    <p:sldId id="469" r:id="rId37"/>
    <p:sldId id="470" r:id="rId38"/>
    <p:sldId id="471" r:id="rId39"/>
    <p:sldId id="472" r:id="rId40"/>
    <p:sldId id="449" r:id="rId41"/>
    <p:sldId id="450" r:id="rId42"/>
    <p:sldId id="451" r:id="rId43"/>
    <p:sldId id="473" r:id="rId44"/>
    <p:sldId id="429" r:id="rId45"/>
    <p:sldId id="463"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641" autoAdjust="0"/>
  </p:normalViewPr>
  <p:slideViewPr>
    <p:cSldViewPr>
      <p:cViewPr varScale="1">
        <p:scale>
          <a:sx n="56" d="100"/>
          <a:sy n="56" d="100"/>
        </p:scale>
        <p:origin x="180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36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0DA163-752A-40A1-9C91-7DDCB65E3784}" type="doc">
      <dgm:prSet loTypeId="urn:microsoft.com/office/officeart/2005/8/layout/vList5" loCatId="list" qsTypeId="urn:microsoft.com/office/officeart/2005/8/quickstyle/simple5" qsCatId="simple" csTypeId="urn:microsoft.com/office/officeart/2005/8/colors/colorful1#1" csCatId="colorful" phldr="1"/>
      <dgm:spPr/>
      <dgm:t>
        <a:bodyPr/>
        <a:lstStyle/>
        <a:p>
          <a:endParaRPr lang="en-US"/>
        </a:p>
      </dgm:t>
    </dgm:pt>
    <dgm:pt modelId="{ECA4E29A-E57A-42B1-8519-975B07404D3B}">
      <dgm:prSet phldrT="[Text]"/>
      <dgm:spPr/>
      <dgm:t>
        <a:bodyPr/>
        <a:lstStyle/>
        <a:p>
          <a:pPr rtl="1"/>
          <a:r>
            <a:rPr lang="fa-IR" b="1" dirty="0" smtClean="0">
              <a:solidFill>
                <a:schemeClr val="tx1"/>
              </a:solidFill>
              <a:cs typeface="B Kamran" pitchFamily="2" charset="-78"/>
            </a:rPr>
            <a:t>پرفشاری خون</a:t>
          </a:r>
          <a:endParaRPr lang="en-US" b="1" dirty="0">
            <a:solidFill>
              <a:schemeClr val="tx1"/>
            </a:solidFill>
            <a:cs typeface="B Kamran" pitchFamily="2" charset="-78"/>
          </a:endParaRPr>
        </a:p>
      </dgm:t>
    </dgm:pt>
    <dgm:pt modelId="{C1146969-C5DB-43A6-8A8F-3198355B1F43}" type="parTrans" cxnId="{4C920039-C6E0-4A9F-AD8E-1E971485123F}">
      <dgm:prSet/>
      <dgm:spPr/>
      <dgm:t>
        <a:bodyPr/>
        <a:lstStyle/>
        <a:p>
          <a:pPr rtl="1"/>
          <a:endParaRPr lang="en-US" b="1">
            <a:solidFill>
              <a:schemeClr val="tx1"/>
            </a:solidFill>
            <a:cs typeface="B Kamran" pitchFamily="2" charset="-78"/>
          </a:endParaRPr>
        </a:p>
      </dgm:t>
    </dgm:pt>
    <dgm:pt modelId="{AD0E7459-A68D-479E-BA83-8740050EE5C0}" type="sibTrans" cxnId="{4C920039-C6E0-4A9F-AD8E-1E971485123F}">
      <dgm:prSet/>
      <dgm:spPr/>
      <dgm:t>
        <a:bodyPr/>
        <a:lstStyle/>
        <a:p>
          <a:pPr rtl="1"/>
          <a:endParaRPr lang="en-US" b="1">
            <a:solidFill>
              <a:schemeClr val="tx1"/>
            </a:solidFill>
            <a:cs typeface="B Kamran" pitchFamily="2" charset="-78"/>
          </a:endParaRPr>
        </a:p>
      </dgm:t>
    </dgm:pt>
    <dgm:pt modelId="{114E9223-369E-4AC8-B809-ADD6E0C35487}">
      <dgm:prSet phldrT="[Text]"/>
      <dgm:spPr/>
      <dgm:t>
        <a:bodyPr/>
        <a:lstStyle/>
        <a:p>
          <a:pPr rtl="1"/>
          <a:r>
            <a:rPr lang="fa-IR" b="1" dirty="0" smtClean="0">
              <a:solidFill>
                <a:schemeClr val="tx1"/>
              </a:solidFill>
              <a:cs typeface="B Kamran" pitchFamily="2" charset="-78"/>
            </a:rPr>
            <a:t>شیوع 2 برابری در افراد چاق نسبت به افراد عادی</a:t>
          </a:r>
          <a:endParaRPr lang="en-US" b="1" dirty="0">
            <a:solidFill>
              <a:schemeClr val="tx1"/>
            </a:solidFill>
            <a:cs typeface="B Kamran" pitchFamily="2" charset="-78"/>
          </a:endParaRPr>
        </a:p>
      </dgm:t>
    </dgm:pt>
    <dgm:pt modelId="{F0D8BFFF-A449-4670-9413-8A5A5D86AE19}" type="parTrans" cxnId="{9811EAC4-7F58-4442-B206-173DF878125F}">
      <dgm:prSet/>
      <dgm:spPr/>
      <dgm:t>
        <a:bodyPr/>
        <a:lstStyle/>
        <a:p>
          <a:pPr rtl="1"/>
          <a:endParaRPr lang="en-US" b="1">
            <a:solidFill>
              <a:schemeClr val="tx1"/>
            </a:solidFill>
            <a:cs typeface="B Kamran" pitchFamily="2" charset="-78"/>
          </a:endParaRPr>
        </a:p>
      </dgm:t>
    </dgm:pt>
    <dgm:pt modelId="{6721894E-EB87-4679-B94D-79C4A192C086}" type="sibTrans" cxnId="{9811EAC4-7F58-4442-B206-173DF878125F}">
      <dgm:prSet/>
      <dgm:spPr/>
      <dgm:t>
        <a:bodyPr/>
        <a:lstStyle/>
        <a:p>
          <a:pPr rtl="1"/>
          <a:endParaRPr lang="en-US" b="1">
            <a:solidFill>
              <a:schemeClr val="tx1"/>
            </a:solidFill>
            <a:cs typeface="B Kamran" pitchFamily="2" charset="-78"/>
          </a:endParaRPr>
        </a:p>
      </dgm:t>
    </dgm:pt>
    <dgm:pt modelId="{3D598149-6FE0-4960-B8E5-D0BF0DF40094}">
      <dgm:prSet phldrT="[Text]"/>
      <dgm:spPr/>
      <dgm:t>
        <a:bodyPr/>
        <a:lstStyle/>
        <a:p>
          <a:pPr rtl="1"/>
          <a:r>
            <a:rPr lang="fa-IR" b="1" dirty="0" smtClean="0">
              <a:solidFill>
                <a:schemeClr val="tx1"/>
              </a:solidFill>
              <a:cs typeface="B Kamran" pitchFamily="2" charset="-78"/>
            </a:rPr>
            <a:t>دیابت</a:t>
          </a:r>
          <a:endParaRPr lang="en-US" b="1" dirty="0">
            <a:solidFill>
              <a:schemeClr val="tx1"/>
            </a:solidFill>
            <a:cs typeface="B Kamran" pitchFamily="2" charset="-78"/>
          </a:endParaRPr>
        </a:p>
      </dgm:t>
    </dgm:pt>
    <dgm:pt modelId="{3AD58203-F3ED-450C-8BFF-803DB330DEF3}" type="parTrans" cxnId="{EDF1FD47-6F8C-49E1-8900-FF7D458B56E3}">
      <dgm:prSet/>
      <dgm:spPr/>
      <dgm:t>
        <a:bodyPr/>
        <a:lstStyle/>
        <a:p>
          <a:pPr rtl="1"/>
          <a:endParaRPr lang="en-US" b="1">
            <a:solidFill>
              <a:schemeClr val="tx1"/>
            </a:solidFill>
            <a:cs typeface="B Kamran" pitchFamily="2" charset="-78"/>
          </a:endParaRPr>
        </a:p>
      </dgm:t>
    </dgm:pt>
    <dgm:pt modelId="{01D96ED5-B014-4357-8AEF-48789FEAE69C}" type="sibTrans" cxnId="{EDF1FD47-6F8C-49E1-8900-FF7D458B56E3}">
      <dgm:prSet/>
      <dgm:spPr/>
      <dgm:t>
        <a:bodyPr/>
        <a:lstStyle/>
        <a:p>
          <a:pPr rtl="1"/>
          <a:endParaRPr lang="en-US" b="1">
            <a:solidFill>
              <a:schemeClr val="tx1"/>
            </a:solidFill>
            <a:cs typeface="B Kamran" pitchFamily="2" charset="-78"/>
          </a:endParaRPr>
        </a:p>
      </dgm:t>
    </dgm:pt>
    <dgm:pt modelId="{0D350BFC-77FE-4F4C-8E9C-467E5CDFA9DE}">
      <dgm:prSet phldrT="[Text]" custT="1"/>
      <dgm:spPr/>
      <dgm:t>
        <a:bodyPr/>
        <a:lstStyle/>
        <a:p>
          <a:pPr algn="just" rtl="1"/>
          <a:r>
            <a:rPr lang="fa-IR" sz="2400" b="1" dirty="0" smtClean="0">
              <a:solidFill>
                <a:schemeClr val="tx1"/>
              </a:solidFill>
              <a:cs typeface="B Kamran" pitchFamily="2" charset="-78"/>
            </a:rPr>
            <a:t>شیوع 4 برابری در افراد چاق نسبت به افراد با وزن طبیعی</a:t>
          </a:r>
          <a:endParaRPr lang="en-US" sz="2400" b="1" dirty="0">
            <a:solidFill>
              <a:schemeClr val="tx1"/>
            </a:solidFill>
            <a:cs typeface="B Kamran" pitchFamily="2" charset="-78"/>
          </a:endParaRPr>
        </a:p>
      </dgm:t>
    </dgm:pt>
    <dgm:pt modelId="{6EB732E2-B1D6-41E5-A7B4-3CBAEC7DD720}" type="parTrans" cxnId="{BCF5FAF8-2E3F-4478-9057-22BB0DCEA0E9}">
      <dgm:prSet/>
      <dgm:spPr/>
      <dgm:t>
        <a:bodyPr/>
        <a:lstStyle/>
        <a:p>
          <a:pPr rtl="1"/>
          <a:endParaRPr lang="en-US" b="1">
            <a:solidFill>
              <a:schemeClr val="tx1"/>
            </a:solidFill>
            <a:cs typeface="B Kamran" pitchFamily="2" charset="-78"/>
          </a:endParaRPr>
        </a:p>
      </dgm:t>
    </dgm:pt>
    <dgm:pt modelId="{932A39C5-617F-4B21-8418-839DAFA96897}" type="sibTrans" cxnId="{BCF5FAF8-2E3F-4478-9057-22BB0DCEA0E9}">
      <dgm:prSet/>
      <dgm:spPr/>
      <dgm:t>
        <a:bodyPr/>
        <a:lstStyle/>
        <a:p>
          <a:pPr rtl="1"/>
          <a:endParaRPr lang="en-US" b="1">
            <a:solidFill>
              <a:schemeClr val="tx1"/>
            </a:solidFill>
            <a:cs typeface="B Kamran" pitchFamily="2" charset="-78"/>
          </a:endParaRPr>
        </a:p>
      </dgm:t>
    </dgm:pt>
    <dgm:pt modelId="{81CA950A-BA37-47B5-B1CB-347543670B54}">
      <dgm:prSet phldrT="[Text]"/>
      <dgm:spPr/>
      <dgm:t>
        <a:bodyPr/>
        <a:lstStyle/>
        <a:p>
          <a:pPr rtl="1"/>
          <a:r>
            <a:rPr lang="fa-IR" b="1" dirty="0" smtClean="0">
              <a:solidFill>
                <a:schemeClr val="tx1"/>
              </a:solidFill>
              <a:cs typeface="B Kamran" pitchFamily="2" charset="-78"/>
            </a:rPr>
            <a:t>سکته قلبی</a:t>
          </a:r>
          <a:endParaRPr lang="en-US" b="1" dirty="0">
            <a:solidFill>
              <a:schemeClr val="tx1"/>
            </a:solidFill>
            <a:cs typeface="B Kamran" pitchFamily="2" charset="-78"/>
          </a:endParaRPr>
        </a:p>
      </dgm:t>
    </dgm:pt>
    <dgm:pt modelId="{1F07BBDF-7347-4D4A-9F1B-F53E075FA58C}" type="parTrans" cxnId="{DFB3C66F-EBB0-4C76-AD9A-7A16DFA0F8E4}">
      <dgm:prSet/>
      <dgm:spPr/>
      <dgm:t>
        <a:bodyPr/>
        <a:lstStyle/>
        <a:p>
          <a:pPr rtl="1"/>
          <a:endParaRPr lang="en-US" b="1">
            <a:solidFill>
              <a:schemeClr val="tx1"/>
            </a:solidFill>
            <a:cs typeface="B Kamran" pitchFamily="2" charset="-78"/>
          </a:endParaRPr>
        </a:p>
      </dgm:t>
    </dgm:pt>
    <dgm:pt modelId="{C38A841B-1B53-4B32-A852-6F9780BCA21A}" type="sibTrans" cxnId="{DFB3C66F-EBB0-4C76-AD9A-7A16DFA0F8E4}">
      <dgm:prSet/>
      <dgm:spPr/>
      <dgm:t>
        <a:bodyPr/>
        <a:lstStyle/>
        <a:p>
          <a:pPr rtl="1"/>
          <a:endParaRPr lang="en-US" b="1">
            <a:solidFill>
              <a:schemeClr val="tx1"/>
            </a:solidFill>
            <a:cs typeface="B Kamran" pitchFamily="2" charset="-78"/>
          </a:endParaRPr>
        </a:p>
      </dgm:t>
    </dgm:pt>
    <dgm:pt modelId="{76F01BAD-AE9F-4D67-91F2-E54E8DCE7921}">
      <dgm:prSet phldrT="[Text]" custT="1"/>
      <dgm:spPr/>
      <dgm:t>
        <a:bodyPr/>
        <a:lstStyle/>
        <a:p>
          <a:pPr rtl="1"/>
          <a:r>
            <a:rPr lang="fa-IR" sz="2400" b="1" dirty="0" smtClean="0">
              <a:solidFill>
                <a:schemeClr val="tx1"/>
              </a:solidFill>
              <a:cs typeface="B Kamran" pitchFamily="2" charset="-78"/>
            </a:rPr>
            <a:t>شیوع 2 برابری در مردان چاق کمتر از 45 سال نسبت به مردان همسال با وزن عادی</a:t>
          </a:r>
          <a:endParaRPr lang="en-US" sz="2400" b="1" dirty="0">
            <a:solidFill>
              <a:schemeClr val="tx1"/>
            </a:solidFill>
            <a:cs typeface="B Kamran" pitchFamily="2" charset="-78"/>
          </a:endParaRPr>
        </a:p>
      </dgm:t>
    </dgm:pt>
    <dgm:pt modelId="{93E74300-9FD2-425B-8055-3140D8FC9001}" type="parTrans" cxnId="{2A7B4D0F-9AFB-4D03-9929-B34B169E03D8}">
      <dgm:prSet/>
      <dgm:spPr/>
      <dgm:t>
        <a:bodyPr/>
        <a:lstStyle/>
        <a:p>
          <a:pPr rtl="1"/>
          <a:endParaRPr lang="en-US" b="1">
            <a:solidFill>
              <a:schemeClr val="tx1"/>
            </a:solidFill>
            <a:cs typeface="B Kamran" pitchFamily="2" charset="-78"/>
          </a:endParaRPr>
        </a:p>
      </dgm:t>
    </dgm:pt>
    <dgm:pt modelId="{3951B6B4-1EB9-4B48-8C96-06D73986FC9A}" type="sibTrans" cxnId="{2A7B4D0F-9AFB-4D03-9929-B34B169E03D8}">
      <dgm:prSet/>
      <dgm:spPr/>
      <dgm:t>
        <a:bodyPr/>
        <a:lstStyle/>
        <a:p>
          <a:pPr rtl="1"/>
          <a:endParaRPr lang="en-US" b="1">
            <a:solidFill>
              <a:schemeClr val="tx1"/>
            </a:solidFill>
            <a:cs typeface="B Kamran" pitchFamily="2" charset="-78"/>
          </a:endParaRPr>
        </a:p>
      </dgm:t>
    </dgm:pt>
    <dgm:pt modelId="{EC6DDFB5-6CB4-4F8A-805C-2CC8F96DEB9B}">
      <dgm:prSet custT="1"/>
      <dgm:spPr/>
      <dgm:t>
        <a:bodyPr/>
        <a:lstStyle/>
        <a:p>
          <a:pPr algn="just" rtl="1"/>
          <a:r>
            <a:rPr lang="fa-IR" sz="2400" b="1" dirty="0" smtClean="0">
              <a:solidFill>
                <a:schemeClr val="tx1"/>
              </a:solidFill>
              <a:cs typeface="B Kamran" pitchFamily="2" charset="-78"/>
            </a:rPr>
            <a:t>شیوع 3 برابری در زنان چاق نسبت به زنان با وزن طبیعی</a:t>
          </a:r>
          <a:endParaRPr lang="en-US" sz="2400" b="1" dirty="0">
            <a:solidFill>
              <a:schemeClr val="tx1"/>
            </a:solidFill>
            <a:cs typeface="B Kamran" pitchFamily="2" charset="-78"/>
          </a:endParaRPr>
        </a:p>
      </dgm:t>
    </dgm:pt>
    <dgm:pt modelId="{885FDB71-206E-41FF-A51C-75E240EBB4FA}" type="parTrans" cxnId="{85A378F5-D331-4891-BC71-B71860750660}">
      <dgm:prSet/>
      <dgm:spPr/>
      <dgm:t>
        <a:bodyPr/>
        <a:lstStyle/>
        <a:p>
          <a:endParaRPr lang="en-US" b="1">
            <a:solidFill>
              <a:schemeClr val="tx1"/>
            </a:solidFill>
            <a:cs typeface="B Kamran" pitchFamily="2" charset="-78"/>
          </a:endParaRPr>
        </a:p>
      </dgm:t>
    </dgm:pt>
    <dgm:pt modelId="{5786F201-B9B2-4DED-AC59-5F889F448975}" type="sibTrans" cxnId="{85A378F5-D331-4891-BC71-B71860750660}">
      <dgm:prSet/>
      <dgm:spPr/>
      <dgm:t>
        <a:bodyPr/>
        <a:lstStyle/>
        <a:p>
          <a:endParaRPr lang="en-US" b="1">
            <a:solidFill>
              <a:schemeClr val="tx1"/>
            </a:solidFill>
            <a:cs typeface="B Kamran" pitchFamily="2" charset="-78"/>
          </a:endParaRPr>
        </a:p>
      </dgm:t>
    </dgm:pt>
    <dgm:pt modelId="{39002B20-F808-486F-843E-AECA63187234}">
      <dgm:prSet/>
      <dgm:spPr/>
      <dgm:t>
        <a:bodyPr/>
        <a:lstStyle/>
        <a:p>
          <a:r>
            <a:rPr lang="fa-IR" b="1" dirty="0" smtClean="0">
              <a:solidFill>
                <a:schemeClr val="tx1"/>
              </a:solidFill>
              <a:cs typeface="B Kamran" pitchFamily="2" charset="-78"/>
            </a:rPr>
            <a:t>سنگ کیسه صفرا</a:t>
          </a:r>
          <a:endParaRPr lang="en-US" b="1" dirty="0">
            <a:solidFill>
              <a:schemeClr val="tx1"/>
            </a:solidFill>
            <a:cs typeface="B Kamran" pitchFamily="2" charset="-78"/>
          </a:endParaRPr>
        </a:p>
      </dgm:t>
    </dgm:pt>
    <dgm:pt modelId="{23256702-07CA-4F75-AF8B-BA21A1AD6CD2}" type="parTrans" cxnId="{12BF2225-E267-4160-87DB-9AC3897A86C5}">
      <dgm:prSet/>
      <dgm:spPr/>
      <dgm:t>
        <a:bodyPr/>
        <a:lstStyle/>
        <a:p>
          <a:endParaRPr lang="en-US" b="1">
            <a:solidFill>
              <a:schemeClr val="tx1"/>
            </a:solidFill>
            <a:cs typeface="B Kamran" pitchFamily="2" charset="-78"/>
          </a:endParaRPr>
        </a:p>
      </dgm:t>
    </dgm:pt>
    <dgm:pt modelId="{417F9F1C-8E85-407D-937B-4BD05F46B677}" type="sibTrans" cxnId="{12BF2225-E267-4160-87DB-9AC3897A86C5}">
      <dgm:prSet/>
      <dgm:spPr/>
      <dgm:t>
        <a:bodyPr/>
        <a:lstStyle/>
        <a:p>
          <a:endParaRPr lang="en-US" b="1">
            <a:solidFill>
              <a:schemeClr val="tx1"/>
            </a:solidFill>
            <a:cs typeface="B Kamran" pitchFamily="2" charset="-78"/>
          </a:endParaRPr>
        </a:p>
      </dgm:t>
    </dgm:pt>
    <dgm:pt modelId="{AA874F63-73EC-4072-9872-8E312645493A}" type="pres">
      <dgm:prSet presAssocID="{F60DA163-752A-40A1-9C91-7DDCB65E3784}" presName="Name0" presStyleCnt="0">
        <dgm:presLayoutVars>
          <dgm:dir val="rev"/>
          <dgm:animLvl val="lvl"/>
          <dgm:resizeHandles val="exact"/>
        </dgm:presLayoutVars>
      </dgm:prSet>
      <dgm:spPr/>
      <dgm:t>
        <a:bodyPr/>
        <a:lstStyle/>
        <a:p>
          <a:endParaRPr lang="en-US"/>
        </a:p>
      </dgm:t>
    </dgm:pt>
    <dgm:pt modelId="{A8E1E33A-D6B5-4C0F-BF3A-568CC59C4314}" type="pres">
      <dgm:prSet presAssocID="{ECA4E29A-E57A-42B1-8519-975B07404D3B}" presName="linNode" presStyleCnt="0"/>
      <dgm:spPr/>
    </dgm:pt>
    <dgm:pt modelId="{8779D203-0CFD-4662-841F-892F02C1C1C8}" type="pres">
      <dgm:prSet presAssocID="{ECA4E29A-E57A-42B1-8519-975B07404D3B}" presName="parentText" presStyleLbl="node1" presStyleIdx="0" presStyleCnt="4">
        <dgm:presLayoutVars>
          <dgm:chMax val="1"/>
          <dgm:bulletEnabled val="1"/>
        </dgm:presLayoutVars>
      </dgm:prSet>
      <dgm:spPr/>
      <dgm:t>
        <a:bodyPr/>
        <a:lstStyle/>
        <a:p>
          <a:endParaRPr lang="en-US"/>
        </a:p>
      </dgm:t>
    </dgm:pt>
    <dgm:pt modelId="{79CEDFD0-0554-4FF6-A7CA-C2A7ACE6B6DD}" type="pres">
      <dgm:prSet presAssocID="{ECA4E29A-E57A-42B1-8519-975B07404D3B}" presName="descendantText" presStyleLbl="alignAccFollowNode1" presStyleIdx="0" presStyleCnt="4">
        <dgm:presLayoutVars>
          <dgm:bulletEnabled val="1"/>
        </dgm:presLayoutVars>
      </dgm:prSet>
      <dgm:spPr/>
      <dgm:t>
        <a:bodyPr/>
        <a:lstStyle/>
        <a:p>
          <a:endParaRPr lang="en-US"/>
        </a:p>
      </dgm:t>
    </dgm:pt>
    <dgm:pt modelId="{70368F56-11EB-46A6-9F3F-098BAE1BCDE6}" type="pres">
      <dgm:prSet presAssocID="{AD0E7459-A68D-479E-BA83-8740050EE5C0}" presName="sp" presStyleCnt="0"/>
      <dgm:spPr/>
    </dgm:pt>
    <dgm:pt modelId="{7C2A7B45-524A-4B4F-ADF2-2A15F9D03630}" type="pres">
      <dgm:prSet presAssocID="{3D598149-6FE0-4960-B8E5-D0BF0DF40094}" presName="linNode" presStyleCnt="0"/>
      <dgm:spPr/>
    </dgm:pt>
    <dgm:pt modelId="{4EEDBCB4-2AF6-49D8-BC4F-5378D59FFC17}" type="pres">
      <dgm:prSet presAssocID="{3D598149-6FE0-4960-B8E5-D0BF0DF40094}" presName="parentText" presStyleLbl="node1" presStyleIdx="1" presStyleCnt="4">
        <dgm:presLayoutVars>
          <dgm:chMax val="1"/>
          <dgm:bulletEnabled val="1"/>
        </dgm:presLayoutVars>
      </dgm:prSet>
      <dgm:spPr/>
      <dgm:t>
        <a:bodyPr/>
        <a:lstStyle/>
        <a:p>
          <a:endParaRPr lang="en-US"/>
        </a:p>
      </dgm:t>
    </dgm:pt>
    <dgm:pt modelId="{62992115-0A91-437A-B8F1-0BAF6010FDA9}" type="pres">
      <dgm:prSet presAssocID="{3D598149-6FE0-4960-B8E5-D0BF0DF40094}" presName="descendantText" presStyleLbl="alignAccFollowNode1" presStyleIdx="1" presStyleCnt="4">
        <dgm:presLayoutVars>
          <dgm:bulletEnabled val="1"/>
        </dgm:presLayoutVars>
      </dgm:prSet>
      <dgm:spPr/>
      <dgm:t>
        <a:bodyPr/>
        <a:lstStyle/>
        <a:p>
          <a:endParaRPr lang="en-US"/>
        </a:p>
      </dgm:t>
    </dgm:pt>
    <dgm:pt modelId="{C723E736-F096-4C4E-B669-C02298B73BE0}" type="pres">
      <dgm:prSet presAssocID="{01D96ED5-B014-4357-8AEF-48789FEAE69C}" presName="sp" presStyleCnt="0"/>
      <dgm:spPr/>
    </dgm:pt>
    <dgm:pt modelId="{33F250C2-A3B1-405F-9781-4C24494D16BA}" type="pres">
      <dgm:prSet presAssocID="{81CA950A-BA37-47B5-B1CB-347543670B54}" presName="linNode" presStyleCnt="0"/>
      <dgm:spPr/>
    </dgm:pt>
    <dgm:pt modelId="{D588A57B-5AEF-4303-92BF-514E884F74C2}" type="pres">
      <dgm:prSet presAssocID="{81CA950A-BA37-47B5-B1CB-347543670B54}" presName="parentText" presStyleLbl="node1" presStyleIdx="2" presStyleCnt="4">
        <dgm:presLayoutVars>
          <dgm:chMax val="1"/>
          <dgm:bulletEnabled val="1"/>
        </dgm:presLayoutVars>
      </dgm:prSet>
      <dgm:spPr/>
      <dgm:t>
        <a:bodyPr/>
        <a:lstStyle/>
        <a:p>
          <a:endParaRPr lang="en-US"/>
        </a:p>
      </dgm:t>
    </dgm:pt>
    <dgm:pt modelId="{F90AE764-6271-4FB2-850B-6C6CA514A709}" type="pres">
      <dgm:prSet presAssocID="{81CA950A-BA37-47B5-B1CB-347543670B54}" presName="descendantText" presStyleLbl="alignAccFollowNode1" presStyleIdx="2" presStyleCnt="4">
        <dgm:presLayoutVars>
          <dgm:bulletEnabled val="1"/>
        </dgm:presLayoutVars>
      </dgm:prSet>
      <dgm:spPr/>
      <dgm:t>
        <a:bodyPr/>
        <a:lstStyle/>
        <a:p>
          <a:endParaRPr lang="en-US"/>
        </a:p>
      </dgm:t>
    </dgm:pt>
    <dgm:pt modelId="{647C098C-288E-40FA-ABBF-6215F34E4728}" type="pres">
      <dgm:prSet presAssocID="{C38A841B-1B53-4B32-A852-6F9780BCA21A}" presName="sp" presStyleCnt="0"/>
      <dgm:spPr/>
    </dgm:pt>
    <dgm:pt modelId="{453AAFF2-FA6C-4EF9-8842-C84FD8187270}" type="pres">
      <dgm:prSet presAssocID="{39002B20-F808-486F-843E-AECA63187234}" presName="linNode" presStyleCnt="0"/>
      <dgm:spPr/>
    </dgm:pt>
    <dgm:pt modelId="{77C5EA5E-ECFB-4D64-8975-A1135D0FDD37}" type="pres">
      <dgm:prSet presAssocID="{39002B20-F808-486F-843E-AECA63187234}" presName="parentText" presStyleLbl="node1" presStyleIdx="3" presStyleCnt="4">
        <dgm:presLayoutVars>
          <dgm:chMax val="1"/>
          <dgm:bulletEnabled val="1"/>
        </dgm:presLayoutVars>
      </dgm:prSet>
      <dgm:spPr/>
      <dgm:t>
        <a:bodyPr/>
        <a:lstStyle/>
        <a:p>
          <a:endParaRPr lang="en-US"/>
        </a:p>
      </dgm:t>
    </dgm:pt>
    <dgm:pt modelId="{C526DD48-B18F-4D85-A9FF-7FAC9FB78C80}" type="pres">
      <dgm:prSet presAssocID="{39002B20-F808-486F-843E-AECA63187234}" presName="descendantText" presStyleLbl="alignAccFollowNode1" presStyleIdx="3" presStyleCnt="4">
        <dgm:presLayoutVars>
          <dgm:bulletEnabled val="1"/>
        </dgm:presLayoutVars>
      </dgm:prSet>
      <dgm:spPr/>
      <dgm:t>
        <a:bodyPr/>
        <a:lstStyle/>
        <a:p>
          <a:endParaRPr lang="en-US"/>
        </a:p>
      </dgm:t>
    </dgm:pt>
  </dgm:ptLst>
  <dgm:cxnLst>
    <dgm:cxn modelId="{D09370B8-CF27-4965-9B21-F0A5E19D4097}" type="presOf" srcId="{F60DA163-752A-40A1-9C91-7DDCB65E3784}" destId="{AA874F63-73EC-4072-9872-8E312645493A}" srcOrd="0" destOrd="0" presId="urn:microsoft.com/office/officeart/2005/8/layout/vList5"/>
    <dgm:cxn modelId="{EF824D2E-CE04-4585-AE3E-6CAD34EFD7AE}" type="presOf" srcId="{0D350BFC-77FE-4F4C-8E9C-467E5CDFA9DE}" destId="{62992115-0A91-437A-B8F1-0BAF6010FDA9}" srcOrd="0" destOrd="0" presId="urn:microsoft.com/office/officeart/2005/8/layout/vList5"/>
    <dgm:cxn modelId="{4A899FF0-8F81-49D9-A9FE-23C889034624}" type="presOf" srcId="{76F01BAD-AE9F-4D67-91F2-E54E8DCE7921}" destId="{F90AE764-6271-4FB2-850B-6C6CA514A709}" srcOrd="0" destOrd="0" presId="urn:microsoft.com/office/officeart/2005/8/layout/vList5"/>
    <dgm:cxn modelId="{EDF1FD47-6F8C-49E1-8900-FF7D458B56E3}" srcId="{F60DA163-752A-40A1-9C91-7DDCB65E3784}" destId="{3D598149-6FE0-4960-B8E5-D0BF0DF40094}" srcOrd="1" destOrd="0" parTransId="{3AD58203-F3ED-450C-8BFF-803DB330DEF3}" sibTransId="{01D96ED5-B014-4357-8AEF-48789FEAE69C}"/>
    <dgm:cxn modelId="{3B380208-EABC-4E60-BE09-9C560D27CE73}" type="presOf" srcId="{EC6DDFB5-6CB4-4F8A-805C-2CC8F96DEB9B}" destId="{C526DD48-B18F-4D85-A9FF-7FAC9FB78C80}" srcOrd="0" destOrd="0" presId="urn:microsoft.com/office/officeart/2005/8/layout/vList5"/>
    <dgm:cxn modelId="{2A7B4D0F-9AFB-4D03-9929-B34B169E03D8}" srcId="{81CA950A-BA37-47B5-B1CB-347543670B54}" destId="{76F01BAD-AE9F-4D67-91F2-E54E8DCE7921}" srcOrd="0" destOrd="0" parTransId="{93E74300-9FD2-425B-8055-3140D8FC9001}" sibTransId="{3951B6B4-1EB9-4B48-8C96-06D73986FC9A}"/>
    <dgm:cxn modelId="{85A378F5-D331-4891-BC71-B71860750660}" srcId="{39002B20-F808-486F-843E-AECA63187234}" destId="{EC6DDFB5-6CB4-4F8A-805C-2CC8F96DEB9B}" srcOrd="0" destOrd="0" parTransId="{885FDB71-206E-41FF-A51C-75E240EBB4FA}" sibTransId="{5786F201-B9B2-4DED-AC59-5F889F448975}"/>
    <dgm:cxn modelId="{DFB3C66F-EBB0-4C76-AD9A-7A16DFA0F8E4}" srcId="{F60DA163-752A-40A1-9C91-7DDCB65E3784}" destId="{81CA950A-BA37-47B5-B1CB-347543670B54}" srcOrd="2" destOrd="0" parTransId="{1F07BBDF-7347-4D4A-9F1B-F53E075FA58C}" sibTransId="{C38A841B-1B53-4B32-A852-6F9780BCA21A}"/>
    <dgm:cxn modelId="{87A88666-E359-47C2-B209-7935F787C7F6}" type="presOf" srcId="{81CA950A-BA37-47B5-B1CB-347543670B54}" destId="{D588A57B-5AEF-4303-92BF-514E884F74C2}" srcOrd="0" destOrd="0" presId="urn:microsoft.com/office/officeart/2005/8/layout/vList5"/>
    <dgm:cxn modelId="{12BF2225-E267-4160-87DB-9AC3897A86C5}" srcId="{F60DA163-752A-40A1-9C91-7DDCB65E3784}" destId="{39002B20-F808-486F-843E-AECA63187234}" srcOrd="3" destOrd="0" parTransId="{23256702-07CA-4F75-AF8B-BA21A1AD6CD2}" sibTransId="{417F9F1C-8E85-407D-937B-4BD05F46B677}"/>
    <dgm:cxn modelId="{9B835207-2C84-4D3B-8551-854A2906F5E0}" type="presOf" srcId="{3D598149-6FE0-4960-B8E5-D0BF0DF40094}" destId="{4EEDBCB4-2AF6-49D8-BC4F-5378D59FFC17}" srcOrd="0" destOrd="0" presId="urn:microsoft.com/office/officeart/2005/8/layout/vList5"/>
    <dgm:cxn modelId="{F4DE9613-631A-486F-B290-73197A2E9386}" type="presOf" srcId="{114E9223-369E-4AC8-B809-ADD6E0C35487}" destId="{79CEDFD0-0554-4FF6-A7CA-C2A7ACE6B6DD}" srcOrd="0" destOrd="0" presId="urn:microsoft.com/office/officeart/2005/8/layout/vList5"/>
    <dgm:cxn modelId="{4C920039-C6E0-4A9F-AD8E-1E971485123F}" srcId="{F60DA163-752A-40A1-9C91-7DDCB65E3784}" destId="{ECA4E29A-E57A-42B1-8519-975B07404D3B}" srcOrd="0" destOrd="0" parTransId="{C1146969-C5DB-43A6-8A8F-3198355B1F43}" sibTransId="{AD0E7459-A68D-479E-BA83-8740050EE5C0}"/>
    <dgm:cxn modelId="{42932E41-8210-4C2C-A6E8-C85A2162A175}" type="presOf" srcId="{ECA4E29A-E57A-42B1-8519-975B07404D3B}" destId="{8779D203-0CFD-4662-841F-892F02C1C1C8}" srcOrd="0" destOrd="0" presId="urn:microsoft.com/office/officeart/2005/8/layout/vList5"/>
    <dgm:cxn modelId="{716AA622-42A9-422B-B33D-C0AE02DBF07F}" type="presOf" srcId="{39002B20-F808-486F-843E-AECA63187234}" destId="{77C5EA5E-ECFB-4D64-8975-A1135D0FDD37}" srcOrd="0" destOrd="0" presId="urn:microsoft.com/office/officeart/2005/8/layout/vList5"/>
    <dgm:cxn modelId="{BCF5FAF8-2E3F-4478-9057-22BB0DCEA0E9}" srcId="{3D598149-6FE0-4960-B8E5-D0BF0DF40094}" destId="{0D350BFC-77FE-4F4C-8E9C-467E5CDFA9DE}" srcOrd="0" destOrd="0" parTransId="{6EB732E2-B1D6-41E5-A7B4-3CBAEC7DD720}" sibTransId="{932A39C5-617F-4B21-8418-839DAFA96897}"/>
    <dgm:cxn modelId="{9811EAC4-7F58-4442-B206-173DF878125F}" srcId="{ECA4E29A-E57A-42B1-8519-975B07404D3B}" destId="{114E9223-369E-4AC8-B809-ADD6E0C35487}" srcOrd="0" destOrd="0" parTransId="{F0D8BFFF-A449-4670-9413-8A5A5D86AE19}" sibTransId="{6721894E-EB87-4679-B94D-79C4A192C086}"/>
    <dgm:cxn modelId="{F6361EDC-D1FA-40A2-A5F6-17ED6A92B3B9}" type="presParOf" srcId="{AA874F63-73EC-4072-9872-8E312645493A}" destId="{A8E1E33A-D6B5-4C0F-BF3A-568CC59C4314}" srcOrd="0" destOrd="0" presId="urn:microsoft.com/office/officeart/2005/8/layout/vList5"/>
    <dgm:cxn modelId="{2C61C45D-69C4-45AF-9B39-6D2849E7DDB5}" type="presParOf" srcId="{A8E1E33A-D6B5-4C0F-BF3A-568CC59C4314}" destId="{8779D203-0CFD-4662-841F-892F02C1C1C8}" srcOrd="0" destOrd="0" presId="urn:microsoft.com/office/officeart/2005/8/layout/vList5"/>
    <dgm:cxn modelId="{7608BF4A-9F60-4D54-B0F7-83A82EF7C4D0}" type="presParOf" srcId="{A8E1E33A-D6B5-4C0F-BF3A-568CC59C4314}" destId="{79CEDFD0-0554-4FF6-A7CA-C2A7ACE6B6DD}" srcOrd="1" destOrd="0" presId="urn:microsoft.com/office/officeart/2005/8/layout/vList5"/>
    <dgm:cxn modelId="{B9CF411B-1B97-434C-9486-861EC3EFF8F4}" type="presParOf" srcId="{AA874F63-73EC-4072-9872-8E312645493A}" destId="{70368F56-11EB-46A6-9F3F-098BAE1BCDE6}" srcOrd="1" destOrd="0" presId="urn:microsoft.com/office/officeart/2005/8/layout/vList5"/>
    <dgm:cxn modelId="{914B6C22-DBEB-4C34-B358-EC40983435E4}" type="presParOf" srcId="{AA874F63-73EC-4072-9872-8E312645493A}" destId="{7C2A7B45-524A-4B4F-ADF2-2A15F9D03630}" srcOrd="2" destOrd="0" presId="urn:microsoft.com/office/officeart/2005/8/layout/vList5"/>
    <dgm:cxn modelId="{2A92DB9D-B75A-4F75-B4C2-0496DC6C3092}" type="presParOf" srcId="{7C2A7B45-524A-4B4F-ADF2-2A15F9D03630}" destId="{4EEDBCB4-2AF6-49D8-BC4F-5378D59FFC17}" srcOrd="0" destOrd="0" presId="urn:microsoft.com/office/officeart/2005/8/layout/vList5"/>
    <dgm:cxn modelId="{818E4BA4-A784-4682-A254-80B83E80C6AC}" type="presParOf" srcId="{7C2A7B45-524A-4B4F-ADF2-2A15F9D03630}" destId="{62992115-0A91-437A-B8F1-0BAF6010FDA9}" srcOrd="1" destOrd="0" presId="urn:microsoft.com/office/officeart/2005/8/layout/vList5"/>
    <dgm:cxn modelId="{A86D60D6-F384-41C4-ABD1-F915EE1496C0}" type="presParOf" srcId="{AA874F63-73EC-4072-9872-8E312645493A}" destId="{C723E736-F096-4C4E-B669-C02298B73BE0}" srcOrd="3" destOrd="0" presId="urn:microsoft.com/office/officeart/2005/8/layout/vList5"/>
    <dgm:cxn modelId="{013AED48-09EF-4831-9741-097DD9ED28BD}" type="presParOf" srcId="{AA874F63-73EC-4072-9872-8E312645493A}" destId="{33F250C2-A3B1-405F-9781-4C24494D16BA}" srcOrd="4" destOrd="0" presId="urn:microsoft.com/office/officeart/2005/8/layout/vList5"/>
    <dgm:cxn modelId="{B3289475-E08D-4407-B349-173219BA2DEF}" type="presParOf" srcId="{33F250C2-A3B1-405F-9781-4C24494D16BA}" destId="{D588A57B-5AEF-4303-92BF-514E884F74C2}" srcOrd="0" destOrd="0" presId="urn:microsoft.com/office/officeart/2005/8/layout/vList5"/>
    <dgm:cxn modelId="{7A879D56-0DFF-4B6A-B1D1-E8DCF6289762}" type="presParOf" srcId="{33F250C2-A3B1-405F-9781-4C24494D16BA}" destId="{F90AE764-6271-4FB2-850B-6C6CA514A709}" srcOrd="1" destOrd="0" presId="urn:microsoft.com/office/officeart/2005/8/layout/vList5"/>
    <dgm:cxn modelId="{B90C0E65-13F9-4EA1-90A0-589B328033DD}" type="presParOf" srcId="{AA874F63-73EC-4072-9872-8E312645493A}" destId="{647C098C-288E-40FA-ABBF-6215F34E4728}" srcOrd="5" destOrd="0" presId="urn:microsoft.com/office/officeart/2005/8/layout/vList5"/>
    <dgm:cxn modelId="{CCC0F55D-56D2-4ECD-9901-ABBA02DF674E}" type="presParOf" srcId="{AA874F63-73EC-4072-9872-8E312645493A}" destId="{453AAFF2-FA6C-4EF9-8842-C84FD8187270}" srcOrd="6" destOrd="0" presId="urn:microsoft.com/office/officeart/2005/8/layout/vList5"/>
    <dgm:cxn modelId="{6866203C-B896-4657-A753-9D3FAF3A7FD2}" type="presParOf" srcId="{453AAFF2-FA6C-4EF9-8842-C84FD8187270}" destId="{77C5EA5E-ECFB-4D64-8975-A1135D0FDD37}" srcOrd="0" destOrd="0" presId="urn:microsoft.com/office/officeart/2005/8/layout/vList5"/>
    <dgm:cxn modelId="{E4A9604D-C6F1-403C-B317-040486DF0CC8}" type="presParOf" srcId="{453AAFF2-FA6C-4EF9-8842-C84FD8187270}" destId="{C526DD48-B18F-4D85-A9FF-7FAC9FB78C8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EDFD0-0554-4FF6-A7CA-C2A7ACE6B6DD}">
      <dsp:nvSpPr>
        <dsp:cNvPr id="0" name=""/>
        <dsp:cNvSpPr/>
      </dsp:nvSpPr>
      <dsp:spPr>
        <a:xfrm rot="16200000">
          <a:off x="2153609" y="-2067305"/>
          <a:ext cx="676375" cy="4983595"/>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85750" lvl="1" indent="-285750" algn="r" defTabSz="1289050" rtl="1">
            <a:lnSpc>
              <a:spcPct val="90000"/>
            </a:lnSpc>
            <a:spcBef>
              <a:spcPct val="0"/>
            </a:spcBef>
            <a:spcAft>
              <a:spcPct val="15000"/>
            </a:spcAft>
            <a:buChar char="••"/>
          </a:pPr>
          <a:r>
            <a:rPr lang="fa-IR" sz="2900" b="1" kern="1200" dirty="0" smtClean="0">
              <a:solidFill>
                <a:schemeClr val="tx1"/>
              </a:solidFill>
              <a:cs typeface="B Kamran" pitchFamily="2" charset="-78"/>
            </a:rPr>
            <a:t>شیوع 2 برابری در افراد چاق نسبت به افراد عادی</a:t>
          </a:r>
          <a:endParaRPr lang="en-US" sz="2900" b="1" kern="1200" dirty="0">
            <a:solidFill>
              <a:schemeClr val="tx1"/>
            </a:solidFill>
            <a:cs typeface="B Kamran" pitchFamily="2" charset="-78"/>
          </a:endParaRPr>
        </a:p>
      </dsp:txBody>
      <dsp:txXfrm rot="5400000">
        <a:off x="33017" y="119323"/>
        <a:ext cx="4950577" cy="610339"/>
      </dsp:txXfrm>
    </dsp:sp>
    <dsp:sp modelId="{8779D203-0CFD-4662-841F-892F02C1C1C8}">
      <dsp:nvSpPr>
        <dsp:cNvPr id="0" name=""/>
        <dsp:cNvSpPr/>
      </dsp:nvSpPr>
      <dsp:spPr>
        <a:xfrm>
          <a:off x="4983595" y="1757"/>
          <a:ext cx="2803272" cy="845469"/>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rtl="1">
            <a:lnSpc>
              <a:spcPct val="90000"/>
            </a:lnSpc>
            <a:spcBef>
              <a:spcPct val="0"/>
            </a:spcBef>
            <a:spcAft>
              <a:spcPct val="35000"/>
            </a:spcAft>
          </a:pPr>
          <a:r>
            <a:rPr lang="fa-IR" sz="4100" b="1" kern="1200" dirty="0" smtClean="0">
              <a:solidFill>
                <a:schemeClr val="tx1"/>
              </a:solidFill>
              <a:cs typeface="B Kamran" pitchFamily="2" charset="-78"/>
            </a:rPr>
            <a:t>پرفشاری خون</a:t>
          </a:r>
          <a:endParaRPr lang="en-US" sz="4100" b="1" kern="1200" dirty="0">
            <a:solidFill>
              <a:schemeClr val="tx1"/>
            </a:solidFill>
            <a:cs typeface="B Kamran" pitchFamily="2" charset="-78"/>
          </a:endParaRPr>
        </a:p>
      </dsp:txBody>
      <dsp:txXfrm>
        <a:off x="5024867" y="43029"/>
        <a:ext cx="2720728" cy="762925"/>
      </dsp:txXfrm>
    </dsp:sp>
    <dsp:sp modelId="{62992115-0A91-437A-B8F1-0BAF6010FDA9}">
      <dsp:nvSpPr>
        <dsp:cNvPr id="0" name=""/>
        <dsp:cNvSpPr/>
      </dsp:nvSpPr>
      <dsp:spPr>
        <a:xfrm rot="16200000">
          <a:off x="2153609" y="-1179561"/>
          <a:ext cx="676375" cy="4983595"/>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28600" lvl="1" indent="-228600" algn="just" defTabSz="1066800" rtl="1">
            <a:lnSpc>
              <a:spcPct val="90000"/>
            </a:lnSpc>
            <a:spcBef>
              <a:spcPct val="0"/>
            </a:spcBef>
            <a:spcAft>
              <a:spcPct val="15000"/>
            </a:spcAft>
            <a:buChar char="••"/>
          </a:pPr>
          <a:r>
            <a:rPr lang="fa-IR" sz="2400" b="1" kern="1200" dirty="0" smtClean="0">
              <a:solidFill>
                <a:schemeClr val="tx1"/>
              </a:solidFill>
              <a:cs typeface="B Kamran" pitchFamily="2" charset="-78"/>
            </a:rPr>
            <a:t>شیوع 4 برابری در افراد چاق نسبت به افراد با وزن طبیعی</a:t>
          </a:r>
          <a:endParaRPr lang="en-US" sz="2400" b="1" kern="1200" dirty="0">
            <a:solidFill>
              <a:schemeClr val="tx1"/>
            </a:solidFill>
            <a:cs typeface="B Kamran" pitchFamily="2" charset="-78"/>
          </a:endParaRPr>
        </a:p>
      </dsp:txBody>
      <dsp:txXfrm rot="5400000">
        <a:off x="33017" y="1007067"/>
        <a:ext cx="4950577" cy="610339"/>
      </dsp:txXfrm>
    </dsp:sp>
    <dsp:sp modelId="{4EEDBCB4-2AF6-49D8-BC4F-5378D59FFC17}">
      <dsp:nvSpPr>
        <dsp:cNvPr id="0" name=""/>
        <dsp:cNvSpPr/>
      </dsp:nvSpPr>
      <dsp:spPr>
        <a:xfrm>
          <a:off x="4983595" y="889501"/>
          <a:ext cx="2803272" cy="84546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3">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rtl="1">
            <a:lnSpc>
              <a:spcPct val="90000"/>
            </a:lnSpc>
            <a:spcBef>
              <a:spcPct val="0"/>
            </a:spcBef>
            <a:spcAft>
              <a:spcPct val="35000"/>
            </a:spcAft>
          </a:pPr>
          <a:r>
            <a:rPr lang="fa-IR" sz="4100" b="1" kern="1200" dirty="0" smtClean="0">
              <a:solidFill>
                <a:schemeClr val="tx1"/>
              </a:solidFill>
              <a:cs typeface="B Kamran" pitchFamily="2" charset="-78"/>
            </a:rPr>
            <a:t>دیابت</a:t>
          </a:r>
          <a:endParaRPr lang="en-US" sz="4100" b="1" kern="1200" dirty="0">
            <a:solidFill>
              <a:schemeClr val="tx1"/>
            </a:solidFill>
            <a:cs typeface="B Kamran" pitchFamily="2" charset="-78"/>
          </a:endParaRPr>
        </a:p>
      </dsp:txBody>
      <dsp:txXfrm>
        <a:off x="5024867" y="930773"/>
        <a:ext cx="2720728" cy="762925"/>
      </dsp:txXfrm>
    </dsp:sp>
    <dsp:sp modelId="{F90AE764-6271-4FB2-850B-6C6CA514A709}">
      <dsp:nvSpPr>
        <dsp:cNvPr id="0" name=""/>
        <dsp:cNvSpPr/>
      </dsp:nvSpPr>
      <dsp:spPr>
        <a:xfrm rot="16200000">
          <a:off x="2153609" y="-291818"/>
          <a:ext cx="676375" cy="4983595"/>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28600" lvl="1" indent="-228600" algn="r" defTabSz="1066800" rtl="1">
            <a:lnSpc>
              <a:spcPct val="90000"/>
            </a:lnSpc>
            <a:spcBef>
              <a:spcPct val="0"/>
            </a:spcBef>
            <a:spcAft>
              <a:spcPct val="15000"/>
            </a:spcAft>
            <a:buChar char="••"/>
          </a:pPr>
          <a:r>
            <a:rPr lang="fa-IR" sz="2400" b="1" kern="1200" dirty="0" smtClean="0">
              <a:solidFill>
                <a:schemeClr val="tx1"/>
              </a:solidFill>
              <a:cs typeface="B Kamran" pitchFamily="2" charset="-78"/>
            </a:rPr>
            <a:t>شیوع 2 برابری در مردان چاق کمتر از 45 سال نسبت به مردان همسال با وزن عادی</a:t>
          </a:r>
          <a:endParaRPr lang="en-US" sz="2400" b="1" kern="1200" dirty="0">
            <a:solidFill>
              <a:schemeClr val="tx1"/>
            </a:solidFill>
            <a:cs typeface="B Kamran" pitchFamily="2" charset="-78"/>
          </a:endParaRPr>
        </a:p>
      </dsp:txBody>
      <dsp:txXfrm rot="5400000">
        <a:off x="33017" y="1894810"/>
        <a:ext cx="4950577" cy="610339"/>
      </dsp:txXfrm>
    </dsp:sp>
    <dsp:sp modelId="{D588A57B-5AEF-4303-92BF-514E884F74C2}">
      <dsp:nvSpPr>
        <dsp:cNvPr id="0" name=""/>
        <dsp:cNvSpPr/>
      </dsp:nvSpPr>
      <dsp:spPr>
        <a:xfrm>
          <a:off x="4983595" y="1777244"/>
          <a:ext cx="2803272" cy="845469"/>
        </a:xfrm>
        <a:prstGeom prst="roundRect">
          <a:avLst/>
        </a:prstGeom>
        <a:gradFill rotWithShape="0">
          <a:gsLst>
            <a:gs pos="0">
              <a:schemeClr val="accent4">
                <a:hueOff val="0"/>
                <a:satOff val="0"/>
                <a:lumOff val="0"/>
                <a:alphaOff val="0"/>
                <a:shade val="70000"/>
                <a:satMod val="150000"/>
              </a:schemeClr>
            </a:gs>
            <a:gs pos="34000">
              <a:schemeClr val="accent4">
                <a:hueOff val="0"/>
                <a:satOff val="0"/>
                <a:lumOff val="0"/>
                <a:alphaOff val="0"/>
                <a:shade val="70000"/>
                <a:satMod val="140000"/>
              </a:schemeClr>
            </a:gs>
            <a:gs pos="70000">
              <a:schemeClr val="accent4">
                <a:hueOff val="0"/>
                <a:satOff val="0"/>
                <a:lumOff val="0"/>
                <a:alphaOff val="0"/>
                <a:tint val="100000"/>
                <a:shade val="90000"/>
                <a:satMod val="140000"/>
              </a:schemeClr>
            </a:gs>
            <a:gs pos="100000">
              <a:schemeClr val="accent4">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4">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rtl="1">
            <a:lnSpc>
              <a:spcPct val="90000"/>
            </a:lnSpc>
            <a:spcBef>
              <a:spcPct val="0"/>
            </a:spcBef>
            <a:spcAft>
              <a:spcPct val="35000"/>
            </a:spcAft>
          </a:pPr>
          <a:r>
            <a:rPr lang="fa-IR" sz="4100" b="1" kern="1200" dirty="0" smtClean="0">
              <a:solidFill>
                <a:schemeClr val="tx1"/>
              </a:solidFill>
              <a:cs typeface="B Kamran" pitchFamily="2" charset="-78"/>
            </a:rPr>
            <a:t>سکته قلبی</a:t>
          </a:r>
          <a:endParaRPr lang="en-US" sz="4100" b="1" kern="1200" dirty="0">
            <a:solidFill>
              <a:schemeClr val="tx1"/>
            </a:solidFill>
            <a:cs typeface="B Kamran" pitchFamily="2" charset="-78"/>
          </a:endParaRPr>
        </a:p>
      </dsp:txBody>
      <dsp:txXfrm>
        <a:off x="5024867" y="1818516"/>
        <a:ext cx="2720728" cy="762925"/>
      </dsp:txXfrm>
    </dsp:sp>
    <dsp:sp modelId="{C526DD48-B18F-4D85-A9FF-7FAC9FB78C80}">
      <dsp:nvSpPr>
        <dsp:cNvPr id="0" name=""/>
        <dsp:cNvSpPr/>
      </dsp:nvSpPr>
      <dsp:spPr>
        <a:xfrm rot="16200000">
          <a:off x="2153609" y="595924"/>
          <a:ext cx="676375" cy="4983595"/>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10490" tIns="55245" rIns="110490" bIns="55245" numCol="1" spcCol="1270" anchor="ctr" anchorCtr="0">
          <a:noAutofit/>
        </a:bodyPr>
        <a:lstStyle/>
        <a:p>
          <a:pPr marL="228600" lvl="1" indent="-228600" algn="just" defTabSz="1066800" rtl="1">
            <a:lnSpc>
              <a:spcPct val="90000"/>
            </a:lnSpc>
            <a:spcBef>
              <a:spcPct val="0"/>
            </a:spcBef>
            <a:spcAft>
              <a:spcPct val="15000"/>
            </a:spcAft>
            <a:buChar char="••"/>
          </a:pPr>
          <a:r>
            <a:rPr lang="fa-IR" sz="2400" b="1" kern="1200" dirty="0" smtClean="0">
              <a:solidFill>
                <a:schemeClr val="tx1"/>
              </a:solidFill>
              <a:cs typeface="B Kamran" pitchFamily="2" charset="-78"/>
            </a:rPr>
            <a:t>شیوع 3 برابری در زنان چاق نسبت به زنان با وزن طبیعی</a:t>
          </a:r>
          <a:endParaRPr lang="en-US" sz="2400" b="1" kern="1200" dirty="0">
            <a:solidFill>
              <a:schemeClr val="tx1"/>
            </a:solidFill>
            <a:cs typeface="B Kamran" pitchFamily="2" charset="-78"/>
          </a:endParaRPr>
        </a:p>
      </dsp:txBody>
      <dsp:txXfrm rot="5400000">
        <a:off x="33017" y="2782552"/>
        <a:ext cx="4950577" cy="610339"/>
      </dsp:txXfrm>
    </dsp:sp>
    <dsp:sp modelId="{77C5EA5E-ECFB-4D64-8975-A1135D0FDD37}">
      <dsp:nvSpPr>
        <dsp:cNvPr id="0" name=""/>
        <dsp:cNvSpPr/>
      </dsp:nvSpPr>
      <dsp:spPr>
        <a:xfrm>
          <a:off x="4983595" y="2664987"/>
          <a:ext cx="2803272" cy="845469"/>
        </a:xfrm>
        <a:prstGeom prst="roundRect">
          <a:avLst/>
        </a:prstGeom>
        <a:gradFill rotWithShape="0">
          <a:gsLst>
            <a:gs pos="0">
              <a:schemeClr val="accent5">
                <a:hueOff val="0"/>
                <a:satOff val="0"/>
                <a:lumOff val="0"/>
                <a:alphaOff val="0"/>
                <a:shade val="70000"/>
                <a:satMod val="150000"/>
              </a:schemeClr>
            </a:gs>
            <a:gs pos="34000">
              <a:schemeClr val="accent5">
                <a:hueOff val="0"/>
                <a:satOff val="0"/>
                <a:lumOff val="0"/>
                <a:alphaOff val="0"/>
                <a:shade val="70000"/>
                <a:satMod val="140000"/>
              </a:schemeClr>
            </a:gs>
            <a:gs pos="70000">
              <a:schemeClr val="accent5">
                <a:hueOff val="0"/>
                <a:satOff val="0"/>
                <a:lumOff val="0"/>
                <a:alphaOff val="0"/>
                <a:tint val="100000"/>
                <a:shade val="90000"/>
                <a:satMod val="140000"/>
              </a:schemeClr>
            </a:gs>
            <a:gs pos="100000">
              <a:schemeClr val="accent5">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5">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56210" tIns="78105" rIns="156210" bIns="78105" numCol="1" spcCol="1270" anchor="ctr" anchorCtr="0">
          <a:noAutofit/>
        </a:bodyPr>
        <a:lstStyle/>
        <a:p>
          <a:pPr lvl="0" algn="ctr" defTabSz="1822450">
            <a:lnSpc>
              <a:spcPct val="90000"/>
            </a:lnSpc>
            <a:spcBef>
              <a:spcPct val="0"/>
            </a:spcBef>
            <a:spcAft>
              <a:spcPct val="35000"/>
            </a:spcAft>
          </a:pPr>
          <a:r>
            <a:rPr lang="fa-IR" sz="4100" b="1" kern="1200" dirty="0" smtClean="0">
              <a:solidFill>
                <a:schemeClr val="tx1"/>
              </a:solidFill>
              <a:cs typeface="B Kamran" pitchFamily="2" charset="-78"/>
            </a:rPr>
            <a:t>سنگ کیسه صفرا</a:t>
          </a:r>
          <a:endParaRPr lang="en-US" sz="4100" b="1" kern="1200" dirty="0">
            <a:solidFill>
              <a:schemeClr val="tx1"/>
            </a:solidFill>
            <a:cs typeface="B Kamran" pitchFamily="2" charset="-78"/>
          </a:endParaRPr>
        </a:p>
      </dsp:txBody>
      <dsp:txXfrm>
        <a:off x="5024867" y="2706259"/>
        <a:ext cx="2720728" cy="76292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EC1201-A4C1-43CC-97EC-635806D2CD13}" type="datetimeFigureOut">
              <a:rPr lang="en-US" smtClean="0"/>
              <a:t>8/12/2023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77B022-DE9C-461F-9454-CBC4F8F39F78}" type="slidenum">
              <a:rPr lang="en-US" smtClean="0"/>
              <a:t>‹#›</a:t>
            </a:fld>
            <a:endParaRPr lang="en-US"/>
          </a:p>
        </p:txBody>
      </p:sp>
    </p:spTree>
    <p:extLst>
      <p:ext uri="{BB962C8B-B14F-4D97-AF65-F5344CB8AC3E}">
        <p14:creationId xmlns:p14="http://schemas.microsoft.com/office/powerpoint/2010/main" val="10710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77B022-DE9C-461F-9454-CBC4F8F39F78}" type="slidenum">
              <a:rPr lang="en-US" smtClean="0"/>
              <a:t>5</a:t>
            </a:fld>
            <a:endParaRPr lang="en-US"/>
          </a:p>
        </p:txBody>
      </p:sp>
    </p:spTree>
    <p:extLst>
      <p:ext uri="{BB962C8B-B14F-4D97-AF65-F5344CB8AC3E}">
        <p14:creationId xmlns:p14="http://schemas.microsoft.com/office/powerpoint/2010/main" val="73107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35</a:t>
            </a:fld>
            <a:endParaRPr lang="en-US"/>
          </a:p>
        </p:txBody>
      </p:sp>
    </p:spTree>
    <p:extLst>
      <p:ext uri="{BB962C8B-B14F-4D97-AF65-F5344CB8AC3E}">
        <p14:creationId xmlns:p14="http://schemas.microsoft.com/office/powerpoint/2010/main" val="1079107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36</a:t>
            </a:fld>
            <a:endParaRPr lang="en-US"/>
          </a:p>
        </p:txBody>
      </p:sp>
    </p:spTree>
    <p:extLst>
      <p:ext uri="{BB962C8B-B14F-4D97-AF65-F5344CB8AC3E}">
        <p14:creationId xmlns:p14="http://schemas.microsoft.com/office/powerpoint/2010/main" val="3030689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37</a:t>
            </a:fld>
            <a:endParaRPr lang="en-US"/>
          </a:p>
        </p:txBody>
      </p:sp>
    </p:spTree>
    <p:extLst>
      <p:ext uri="{BB962C8B-B14F-4D97-AF65-F5344CB8AC3E}">
        <p14:creationId xmlns:p14="http://schemas.microsoft.com/office/powerpoint/2010/main" val="2091253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CDF1B6CC-FEF3-4965-9775-1AF0A404C3A0}" type="slidenum">
              <a:rPr lang="en-US" smtClean="0"/>
              <a:t>38</a:t>
            </a:fld>
            <a:endParaRPr lang="en-US"/>
          </a:p>
        </p:txBody>
      </p:sp>
    </p:spTree>
    <p:extLst>
      <p:ext uri="{BB962C8B-B14F-4D97-AF65-F5344CB8AC3E}">
        <p14:creationId xmlns:p14="http://schemas.microsoft.com/office/powerpoint/2010/main" val="1553870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77B022-DE9C-461F-9454-CBC4F8F39F78}" type="slidenum">
              <a:rPr lang="en-US" smtClean="0"/>
              <a:t>43</a:t>
            </a:fld>
            <a:endParaRPr lang="en-US"/>
          </a:p>
        </p:txBody>
      </p:sp>
    </p:spTree>
    <p:extLst>
      <p:ext uri="{BB962C8B-B14F-4D97-AF65-F5344CB8AC3E}">
        <p14:creationId xmlns:p14="http://schemas.microsoft.com/office/powerpoint/2010/main" val="279166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AF2988-5949-47D2-B585-2DA24C915C01}" type="datetime1">
              <a:rPr lang="en-US" smtClean="0"/>
              <a:t>8/12/2023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1420ED-F1FD-40C5-8706-2213F78A8A27}" type="datetime1">
              <a:rPr lang="en-US" smtClean="0"/>
              <a:t>8/12/2023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95E2BA-3BB6-4B5B-894A-7F929F0CC5C9}" type="datetime1">
              <a:rPr lang="en-US" smtClean="0"/>
              <a:t>8/12/2023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C54665-1B6B-400D-8796-59C1C344B025}" type="datetime1">
              <a:rPr lang="en-US" smtClean="0"/>
              <a:t>8/12/2023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6C4A2D-0D3F-46E2-A915-96C883FE1082}" type="datetime1">
              <a:rPr lang="en-US" smtClean="0"/>
              <a:t>8/12/2023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0210272-73E1-4FFA-ACED-D0D4DE5E4E75}" type="datetime1">
              <a:rPr lang="en-US" smtClean="0"/>
              <a:t>8/12/2023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633752-B02A-44C5-A626-1DEE515925D9}" type="datetime1">
              <a:rPr lang="en-US" smtClean="0"/>
              <a:t>8/12/2023</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B0ED2D-F283-4A10-8B13-06C19E25E310}" type="datetime1">
              <a:rPr lang="en-US" smtClean="0"/>
              <a:t>8/12/2023</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D2330B-FF62-43FF-B3CF-2DA85C0DCE76}" type="datetime1">
              <a:rPr lang="en-US" smtClean="0"/>
              <a:t>8/12/2023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8BDB4A-9C83-4DC9-81B2-7932B77F482F}" type="datetime1">
              <a:rPr lang="en-US" smtClean="0"/>
              <a:t>8/12/2023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7E6842-3B58-4160-BE02-A0F470C70FBB}" type="datetime1">
              <a:rPr lang="en-US" smtClean="0"/>
              <a:t>8/12/2023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8514144F-30EB-4253-AFF0-2EC35B72FC30}" type="datetime1">
              <a:rPr lang="en-US" smtClean="0"/>
              <a:t>8/12/2023</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video" Target="../media/media3.mp4"/></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ncbi.nlm.nih.gov/pubmed/21804427" TargetMode="External"/><Relationship Id="rId7" Type="http://schemas.openxmlformats.org/officeDocument/2006/relationships/hyperlink" Target="http://www.ncbi.nlm.nih.gov/pubmed/?term=Hurley%20KS%5bAuthor%5d&amp;cauthor=true&amp;cauthor_uid=21804427"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www.ncbi.nlm.nih.gov/pubmed/?term=LeCheminant%20JD%5bAuthor%5d&amp;cauthor=true&amp;cauthor_uid=21804427" TargetMode="External"/><Relationship Id="rId5" Type="http://schemas.openxmlformats.org/officeDocument/2006/relationships/hyperlink" Target="http://www.ncbi.nlm.nih.gov/pubmed/?term=Smith%20JD%5bAuthor%5d&amp;cauthor=true&amp;cauthor_uid=21804427" TargetMode="External"/><Relationship Id="rId4" Type="http://schemas.openxmlformats.org/officeDocument/2006/relationships/hyperlink" Target="http://www.ncbi.nlm.nih.gov/pubmed/?term=Vispute%20SS%5bAuthor%5d&amp;cauthor=true&amp;cauthor_uid=21804427"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Title 1"/>
          <p:cNvSpPr txBox="1">
            <a:spLocks/>
          </p:cNvSpPr>
          <p:nvPr/>
        </p:nvSpPr>
        <p:spPr>
          <a:xfrm>
            <a:off x="381000" y="533400"/>
            <a:ext cx="7772400" cy="5105399"/>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US" sz="2800" b="1" dirty="0" smtClean="0">
                <a:solidFill>
                  <a:schemeClr val="tx1"/>
                </a:solidFill>
                <a:cs typeface="B Nazanin" panose="00000400000000000000" pitchFamily="2" charset="-78"/>
              </a:rPr>
              <a:t/>
            </a:r>
            <a:br>
              <a:rPr lang="en-US" sz="2800" b="1" dirty="0" smtClean="0">
                <a:solidFill>
                  <a:schemeClr val="tx1"/>
                </a:solidFill>
                <a:cs typeface="B Nazanin" panose="00000400000000000000" pitchFamily="2" charset="-78"/>
              </a:rPr>
            </a:br>
            <a:r>
              <a:rPr lang="en-US" sz="2800" b="1" dirty="0" smtClean="0">
                <a:solidFill>
                  <a:schemeClr val="tx1"/>
                </a:solidFill>
                <a:cs typeface="B Nazanin" panose="00000400000000000000" pitchFamily="2" charset="-78"/>
              </a:rPr>
              <a:t/>
            </a:r>
            <a:br>
              <a:rPr lang="en-US" sz="2800" b="1" dirty="0" smtClean="0">
                <a:solidFill>
                  <a:schemeClr val="tx1"/>
                </a:solidFill>
                <a:cs typeface="B Nazanin" panose="00000400000000000000" pitchFamily="2" charset="-78"/>
              </a:rPr>
            </a:br>
            <a:r>
              <a:rPr lang="en-US" sz="2800" b="1" dirty="0" smtClean="0">
                <a:solidFill>
                  <a:schemeClr val="tx1"/>
                </a:solidFill>
                <a:cs typeface="B Nazanin" panose="00000400000000000000" pitchFamily="2" charset="-78"/>
              </a:rPr>
              <a:t/>
            </a:r>
            <a:br>
              <a:rPr lang="en-US" sz="2800" b="1" dirty="0" smtClean="0">
                <a:solidFill>
                  <a:schemeClr val="tx1"/>
                </a:solidFill>
                <a:cs typeface="B Nazanin" panose="00000400000000000000" pitchFamily="2" charset="-78"/>
              </a:rPr>
            </a:br>
            <a:r>
              <a:rPr lang="fa-IR" sz="4400" b="1" dirty="0" smtClean="0">
                <a:solidFill>
                  <a:schemeClr val="bg2">
                    <a:lumMod val="25000"/>
                  </a:schemeClr>
                </a:solidFill>
                <a:cs typeface="B Nazanin" panose="00000400000000000000" pitchFamily="2" charset="-78"/>
              </a:rPr>
              <a:t>تغذیه و سلامت با محوریت کنترل چاقی</a:t>
            </a:r>
            <a:r>
              <a:rPr lang="fa-IR" sz="2800" b="1" dirty="0" smtClean="0">
                <a:solidFill>
                  <a:schemeClr val="bg2">
                    <a:lumMod val="25000"/>
                  </a:schemeClr>
                </a:solidFill>
                <a:cs typeface="B Nazanin" panose="00000400000000000000" pitchFamily="2" charset="-78"/>
              </a:rPr>
              <a:t/>
            </a:r>
            <a:br>
              <a:rPr lang="fa-IR" sz="2800" b="1" dirty="0" smtClean="0">
                <a:solidFill>
                  <a:schemeClr val="bg2">
                    <a:lumMod val="25000"/>
                  </a:schemeClr>
                </a:solidFill>
                <a:cs typeface="B Nazanin" panose="00000400000000000000" pitchFamily="2" charset="-78"/>
              </a:rPr>
            </a:br>
            <a:r>
              <a:rPr lang="fa-IR" sz="2800" b="1" dirty="0" smtClean="0">
                <a:solidFill>
                  <a:schemeClr val="bg2">
                    <a:lumMod val="25000"/>
                  </a:schemeClr>
                </a:solidFill>
                <a:cs typeface="B Nazanin" panose="00000400000000000000" pitchFamily="2" charset="-78"/>
              </a:rPr>
              <a:t/>
            </a:r>
            <a:br>
              <a:rPr lang="fa-IR" sz="2800" b="1" dirty="0" smtClean="0">
                <a:solidFill>
                  <a:schemeClr val="bg2">
                    <a:lumMod val="25000"/>
                  </a:schemeClr>
                </a:solidFill>
                <a:cs typeface="B Nazanin" panose="00000400000000000000" pitchFamily="2" charset="-78"/>
              </a:rPr>
            </a:br>
            <a:r>
              <a:rPr lang="fa-IR" sz="2800" b="1" dirty="0" smtClean="0">
                <a:solidFill>
                  <a:schemeClr val="bg2">
                    <a:lumMod val="25000"/>
                  </a:schemeClr>
                </a:solidFill>
                <a:cs typeface="B Nazanin" panose="00000400000000000000" pitchFamily="2" charset="-78"/>
              </a:rPr>
              <a:t/>
            </a:r>
            <a:br>
              <a:rPr lang="fa-IR" sz="2800" b="1" dirty="0" smtClean="0">
                <a:solidFill>
                  <a:schemeClr val="bg2">
                    <a:lumMod val="25000"/>
                  </a:schemeClr>
                </a:solidFill>
                <a:cs typeface="B Nazanin" panose="00000400000000000000" pitchFamily="2" charset="-78"/>
              </a:rPr>
            </a:br>
            <a:r>
              <a:rPr lang="en-US" sz="2800" b="1" dirty="0" smtClean="0">
                <a:solidFill>
                  <a:schemeClr val="bg2">
                    <a:lumMod val="25000"/>
                  </a:schemeClr>
                </a:solidFill>
                <a:cs typeface="B Nazanin" panose="00000400000000000000" pitchFamily="2" charset="-78"/>
              </a:rPr>
              <a:t/>
            </a:r>
            <a:br>
              <a:rPr lang="en-US" sz="2800" b="1" dirty="0" smtClean="0">
                <a:solidFill>
                  <a:schemeClr val="bg2">
                    <a:lumMod val="25000"/>
                  </a:schemeClr>
                </a:solidFill>
                <a:cs typeface="B Nazanin" panose="00000400000000000000" pitchFamily="2" charset="-78"/>
              </a:rPr>
            </a:br>
            <a:r>
              <a:rPr lang="fa-IR" sz="3600" b="1" dirty="0" smtClean="0">
                <a:solidFill>
                  <a:schemeClr val="bg2">
                    <a:lumMod val="25000"/>
                  </a:schemeClr>
                </a:solidFill>
                <a:cs typeface="B Nazanin" panose="00000400000000000000" pitchFamily="2" charset="-78"/>
              </a:rPr>
              <a:t>ارائه: شهاب علیزاده </a:t>
            </a:r>
            <a:br>
              <a:rPr lang="fa-IR" sz="3600" b="1" dirty="0" smtClean="0">
                <a:solidFill>
                  <a:schemeClr val="bg2">
                    <a:lumMod val="25000"/>
                  </a:schemeClr>
                </a:solidFill>
                <a:cs typeface="B Nazanin" panose="00000400000000000000" pitchFamily="2" charset="-78"/>
              </a:rPr>
            </a:br>
            <a:r>
              <a:rPr lang="fa-IR" sz="3600" b="1" dirty="0" smtClean="0">
                <a:solidFill>
                  <a:schemeClr val="bg2">
                    <a:lumMod val="25000"/>
                  </a:schemeClr>
                </a:solidFill>
                <a:cs typeface="B Nazanin" panose="00000400000000000000" pitchFamily="2" charset="-78"/>
              </a:rPr>
              <a:t> دکتری تخصصی تغذیه و رژیم درمانی</a:t>
            </a:r>
            <a:br>
              <a:rPr lang="fa-IR" sz="3600" b="1" dirty="0" smtClean="0">
                <a:solidFill>
                  <a:schemeClr val="bg2">
                    <a:lumMod val="25000"/>
                  </a:schemeClr>
                </a:solidFill>
                <a:cs typeface="B Nazanin" panose="00000400000000000000" pitchFamily="2" charset="-78"/>
              </a:rPr>
            </a:br>
            <a:r>
              <a:rPr lang="fa-IR" sz="3600" b="1" dirty="0" smtClean="0">
                <a:solidFill>
                  <a:schemeClr val="bg2">
                    <a:lumMod val="25000"/>
                  </a:schemeClr>
                </a:solidFill>
                <a:cs typeface="B Nazanin" panose="00000400000000000000" pitchFamily="2" charset="-78"/>
              </a:rPr>
              <a:t/>
            </a:r>
            <a:br>
              <a:rPr lang="fa-IR" sz="3600" b="1" dirty="0" smtClean="0">
                <a:solidFill>
                  <a:schemeClr val="bg2">
                    <a:lumMod val="25000"/>
                  </a:schemeClr>
                </a:solidFill>
                <a:cs typeface="B Nazanin" panose="00000400000000000000" pitchFamily="2" charset="-78"/>
              </a:rPr>
            </a:br>
            <a:r>
              <a:rPr lang="fa-IR" sz="3600" b="1" dirty="0" smtClean="0">
                <a:solidFill>
                  <a:schemeClr val="bg2">
                    <a:lumMod val="25000"/>
                  </a:schemeClr>
                </a:solidFill>
                <a:cs typeface="B Nazanin" panose="00000400000000000000" pitchFamily="2" charset="-78"/>
              </a:rPr>
              <a:t/>
            </a:r>
            <a:br>
              <a:rPr lang="fa-IR" sz="3600" b="1" dirty="0" smtClean="0">
                <a:solidFill>
                  <a:schemeClr val="bg2">
                    <a:lumMod val="25000"/>
                  </a:schemeClr>
                </a:solidFill>
                <a:cs typeface="B Nazanin" panose="00000400000000000000" pitchFamily="2" charset="-78"/>
              </a:rPr>
            </a:br>
            <a:r>
              <a:rPr lang="fa-IR" sz="3600" b="1" dirty="0" smtClean="0">
                <a:solidFill>
                  <a:schemeClr val="bg2">
                    <a:lumMod val="25000"/>
                  </a:schemeClr>
                </a:solidFill>
                <a:cs typeface="B Nazanin" panose="00000400000000000000" pitchFamily="2" charset="-78"/>
              </a:rPr>
              <a:t>دپارتمان تغذیه بالینی، دانشگاه علوم پزشکی تهران</a:t>
            </a:r>
            <a:br>
              <a:rPr lang="fa-IR" sz="3600" b="1" dirty="0" smtClean="0">
                <a:solidFill>
                  <a:schemeClr val="bg2">
                    <a:lumMod val="25000"/>
                  </a:schemeClr>
                </a:solidFill>
                <a:cs typeface="B Nazanin" panose="00000400000000000000" pitchFamily="2" charset="-78"/>
              </a:rPr>
            </a:br>
            <a:endParaRPr lang="en-US" sz="3600" dirty="0">
              <a:solidFill>
                <a:schemeClr val="bg2">
                  <a:lumMod val="25000"/>
                </a:schemeClr>
              </a:solidFill>
              <a:cs typeface="B Nazanin" panose="00000400000000000000" pitchFamily="2" charset="-78"/>
            </a:endParaRPr>
          </a:p>
        </p:txBody>
      </p:sp>
    </p:spTree>
    <p:extLst>
      <p:ext uri="{BB962C8B-B14F-4D97-AF65-F5344CB8AC3E}">
        <p14:creationId xmlns:p14="http://schemas.microsoft.com/office/powerpoint/2010/main" val="1391272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اعتیاد غذایی</a:t>
            </a:r>
            <a:r>
              <a:rPr lang="fa-IR" dirty="0" smtClean="0">
                <a:cs typeface="B Nazanin" panose="00000400000000000000" pitchFamily="2" charset="-78"/>
              </a:rPr>
              <a:t> و چاقی</a:t>
            </a:r>
            <a:endParaRPr lang="en-US" dirty="0"/>
          </a:p>
        </p:txBody>
      </p:sp>
      <p:sp>
        <p:nvSpPr>
          <p:cNvPr id="3" name="Content Placeholder 2"/>
          <p:cNvSpPr>
            <a:spLocks noGrp="1"/>
          </p:cNvSpPr>
          <p:nvPr>
            <p:ph idx="1"/>
          </p:nvPr>
        </p:nvSpPr>
        <p:spPr/>
        <p:txBody>
          <a:bodyPr>
            <a:normAutofit/>
          </a:bodyPr>
          <a:lstStyle/>
          <a:p>
            <a:pPr algn="just" rtl="1"/>
            <a:r>
              <a:rPr lang="fa-IR" sz="3200" dirty="0" smtClean="0">
                <a:cs typeface="B Nazanin" panose="00000400000000000000" pitchFamily="2" charset="-78"/>
              </a:rPr>
              <a:t>ازدست </a:t>
            </a:r>
            <a:r>
              <a:rPr lang="fa-IR" sz="3200" dirty="0">
                <a:cs typeface="B Nazanin" panose="00000400000000000000" pitchFamily="2" charset="-78"/>
              </a:rPr>
              <a:t>دادن کنترل مصرف </a:t>
            </a:r>
            <a:r>
              <a:rPr lang="fa-IR" sz="3200" dirty="0" smtClean="0">
                <a:cs typeface="B Nazanin" panose="00000400000000000000" pitchFamily="2" charset="-78"/>
              </a:rPr>
              <a:t>مواد غذایی پرانرژی </a:t>
            </a:r>
            <a:r>
              <a:rPr lang="fa-IR" sz="3200" dirty="0">
                <a:cs typeface="B Nazanin" panose="00000400000000000000" pitchFamily="2" charset="-78"/>
              </a:rPr>
              <a:t>مانند غذاهای شیرین و پرچرب، که اثرات اعتیادآوری را با وادار کردن مسیر پاداش دوپامین به روشی مشابه وابستگی به سوء مصرف مواد، ایجاد می‌کنند</a:t>
            </a:r>
            <a:r>
              <a:rPr lang="fa-IR" sz="3200" dirty="0" smtClean="0">
                <a:cs typeface="B Nazanin" panose="00000400000000000000" pitchFamily="2" charset="-78"/>
              </a:rPr>
              <a:t>.</a:t>
            </a:r>
          </a:p>
          <a:p>
            <a:pPr algn="just" rtl="1"/>
            <a:r>
              <a:rPr lang="fa-IR" sz="3200" dirty="0" smtClean="0">
                <a:cs typeface="B Nazanin" panose="00000400000000000000" pitchFamily="2" charset="-78"/>
              </a:rPr>
              <a:t>تشخیص</a:t>
            </a:r>
            <a:r>
              <a:rPr lang="fa-IR" sz="3200" dirty="0">
                <a:cs typeface="B Nazanin" panose="00000400000000000000" pitchFamily="2" charset="-78"/>
              </a:rPr>
              <a:t>: مقیاس اعتیاد به مواد غذایی ییل </a:t>
            </a:r>
            <a:r>
              <a:rPr lang="en-US" sz="3200" dirty="0" smtClean="0">
                <a:cs typeface="B Nazanin" panose="00000400000000000000" pitchFamily="2" charset="-78"/>
              </a:rPr>
              <a:t>YFAS</a:t>
            </a:r>
            <a:endParaRPr lang="fa-IR" sz="3200" dirty="0" smtClean="0">
              <a:cs typeface="B Nazanin" panose="00000400000000000000" pitchFamily="2" charset="-78"/>
            </a:endParaRPr>
          </a:p>
          <a:p>
            <a:pPr algn="just" rtl="1"/>
            <a:r>
              <a:rPr lang="fa-IR" sz="3200" dirty="0" smtClean="0">
                <a:cs typeface="B Nazanin" panose="00000400000000000000" pitchFamily="2" charset="-78"/>
              </a:rPr>
              <a:t>شیوع:</a:t>
            </a:r>
          </a:p>
          <a:p>
            <a:pPr algn="just" rtl="1"/>
            <a:r>
              <a:rPr lang="fa-IR" sz="3200" dirty="0" smtClean="0">
                <a:cs typeface="B Nazanin" panose="00000400000000000000" pitchFamily="2" charset="-78"/>
              </a:rPr>
              <a:t>جمعیت </a:t>
            </a:r>
            <a:r>
              <a:rPr lang="fa-IR" sz="3200" dirty="0">
                <a:cs typeface="B Nazanin" panose="00000400000000000000" pitchFamily="2" charset="-78"/>
              </a:rPr>
              <a:t>عمومی: 19.9</a:t>
            </a:r>
            <a:r>
              <a:rPr lang="fa-IR" sz="3200" dirty="0" smtClean="0">
                <a:cs typeface="B Nazanin" panose="00000400000000000000" pitchFamily="2" charset="-78"/>
              </a:rPr>
              <a:t>%</a:t>
            </a:r>
          </a:p>
          <a:p>
            <a:pPr algn="just" rtl="1"/>
            <a:r>
              <a:rPr lang="fa-IR" sz="3200" dirty="0" smtClean="0">
                <a:cs typeface="B Nazanin" panose="00000400000000000000" pitchFamily="2" charset="-78"/>
              </a:rPr>
              <a:t>افراد </a:t>
            </a:r>
            <a:r>
              <a:rPr lang="fa-IR" sz="3200" dirty="0">
                <a:cs typeface="B Nazanin" panose="00000400000000000000" pitchFamily="2" charset="-78"/>
              </a:rPr>
              <a:t>چاق (25</a:t>
            </a:r>
            <a:r>
              <a:rPr lang="fa-IR" sz="3200" dirty="0" smtClean="0">
                <a:cs typeface="B Nazanin" panose="00000400000000000000" pitchFamily="2" charset="-78"/>
              </a:rPr>
              <a:t>%)</a:t>
            </a:r>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12609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ontent Placeholder 2"/>
          <p:cNvSpPr txBox="1">
            <a:spLocks/>
          </p:cNvSpPr>
          <p:nvPr/>
        </p:nvSpPr>
        <p:spPr>
          <a:xfrm>
            <a:off x="2558683" y="327344"/>
            <a:ext cx="6128117" cy="4499220"/>
          </a:xfrm>
          <a:prstGeom prst="rect">
            <a:avLst/>
          </a:prstGeom>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700" dirty="0">
              <a:latin typeface="Times New Roman" panose="02020603050405020304" pitchFamily="18" charset="0"/>
              <a:cs typeface="Times New Roman" panose="02020603050405020304" pitchFamily="18" charset="0"/>
            </a:endParaRPr>
          </a:p>
          <a:p>
            <a:pPr algn="r" rtl="1">
              <a:buFont typeface="Wingdings" panose="05000000000000000000" pitchFamily="2" charset="2"/>
              <a:buChar char="Ø"/>
            </a:pPr>
            <a:r>
              <a:rPr lang="en-US" sz="2700" dirty="0">
                <a:latin typeface="Times New Roman" panose="02020603050405020304" pitchFamily="18" charset="0"/>
                <a:cs typeface="Times New Roman" panose="02020603050405020304" pitchFamily="18" charset="0"/>
              </a:rPr>
              <a:t> </a:t>
            </a:r>
            <a:r>
              <a:rPr lang="fa-IR" sz="5800" b="1" dirty="0" smtClean="0">
                <a:cs typeface="B Nazanin" panose="00000400000000000000" pitchFamily="2" charset="-78"/>
              </a:rPr>
              <a:t>اعتیاد غذایی</a:t>
            </a:r>
            <a:endParaRPr lang="en-US" sz="5800" b="1" dirty="0">
              <a:cs typeface="B Nazanin" panose="00000400000000000000" pitchFamily="2" charset="-78"/>
            </a:endParaRPr>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pPr marL="0" indent="0">
              <a:buNone/>
            </a:pPr>
            <a:endParaRPr lang="en-US" sz="2100" dirty="0"/>
          </a:p>
          <a:p>
            <a:pPr marL="0" indent="0">
              <a:buNone/>
            </a:pPr>
            <a:r>
              <a:rPr lang="en-US" sz="2100" dirty="0"/>
              <a:t>Figure 1. The proposed cycle of FA</a:t>
            </a:r>
          </a:p>
        </p:txBody>
      </p:sp>
      <p:sp>
        <p:nvSpPr>
          <p:cNvPr id="2" name="Slide Number Placeholder 1"/>
          <p:cNvSpPr>
            <a:spLocks noGrp="1"/>
          </p:cNvSpPr>
          <p:nvPr>
            <p:ph type="sldNum" sz="quarter" idx="12"/>
          </p:nvPr>
        </p:nvSpPr>
        <p:spPr/>
        <p:txBody>
          <a:bodyPr/>
          <a:lstStyle/>
          <a:p>
            <a:fld id="{AAAB208D-61F1-4F60-904D-567E83C62816}" type="slidenum">
              <a:rPr lang="en-US" smtClean="0"/>
              <a:t>11</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79248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7532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E38312"/>
          </a:solidFill>
        </p:spPr>
        <p:txBody>
          <a:bodyPr wrap="square" lIns="0" tIns="0" rIns="0" bIns="0" rtlCol="0"/>
          <a:lstStyle/>
          <a:p>
            <a:endParaRPr/>
          </a:p>
        </p:txBody>
      </p:sp>
      <p:sp>
        <p:nvSpPr>
          <p:cNvPr id="3" name="object 3"/>
          <p:cNvSpPr/>
          <p:nvPr/>
        </p:nvSpPr>
        <p:spPr>
          <a:xfrm>
            <a:off x="818388" y="1371600"/>
            <a:ext cx="7475220" cy="0"/>
          </a:xfrm>
          <a:custGeom>
            <a:avLst/>
            <a:gdLst/>
            <a:ahLst/>
            <a:cxnLst/>
            <a:rect l="l" t="t" r="r" b="b"/>
            <a:pathLst>
              <a:path w="7475220">
                <a:moveTo>
                  <a:pt x="0" y="0"/>
                </a:moveTo>
                <a:lnTo>
                  <a:pt x="7475219" y="0"/>
                </a:lnTo>
              </a:path>
            </a:pathLst>
          </a:custGeom>
          <a:ln w="6096">
            <a:solidFill>
              <a:srgbClr val="7E7E7E"/>
            </a:solidFill>
          </a:ln>
        </p:spPr>
        <p:txBody>
          <a:bodyPr wrap="square" lIns="0" tIns="0" rIns="0" bIns="0" rtlCol="0"/>
          <a:lstStyle/>
          <a:p>
            <a:endParaRPr/>
          </a:p>
        </p:txBody>
      </p:sp>
      <p:sp>
        <p:nvSpPr>
          <p:cNvPr id="4" name="object 4"/>
          <p:cNvSpPr txBox="1">
            <a:spLocks noGrp="1"/>
          </p:cNvSpPr>
          <p:nvPr>
            <p:ph type="title"/>
          </p:nvPr>
        </p:nvSpPr>
        <p:spPr>
          <a:xfrm>
            <a:off x="186334" y="501218"/>
            <a:ext cx="1224280" cy="635000"/>
          </a:xfrm>
          <a:prstGeom prst="rect">
            <a:avLst/>
          </a:prstGeom>
        </p:spPr>
        <p:txBody>
          <a:bodyPr vert="horz" wrap="square" lIns="0" tIns="12065" rIns="0" bIns="0" rtlCol="0">
            <a:spAutoFit/>
          </a:bodyPr>
          <a:lstStyle/>
          <a:p>
            <a:pPr marL="12700">
              <a:lnSpc>
                <a:spcPct val="100000"/>
              </a:lnSpc>
              <a:spcBef>
                <a:spcPts val="95"/>
              </a:spcBef>
            </a:pPr>
            <a:endParaRPr spc="-75" dirty="0"/>
          </a:p>
        </p:txBody>
      </p:sp>
      <p:sp>
        <p:nvSpPr>
          <p:cNvPr id="7" name="object 7"/>
          <p:cNvSpPr txBox="1"/>
          <p:nvPr/>
        </p:nvSpPr>
        <p:spPr>
          <a:xfrm>
            <a:off x="714248" y="3342513"/>
            <a:ext cx="2362835" cy="1050290"/>
          </a:xfrm>
          <a:prstGeom prst="rect">
            <a:avLst/>
          </a:prstGeom>
        </p:spPr>
        <p:txBody>
          <a:bodyPr vert="horz" wrap="square" lIns="0" tIns="48895" rIns="0" bIns="0" rtlCol="0">
            <a:spAutoFit/>
          </a:bodyPr>
          <a:lstStyle/>
          <a:p>
            <a:pPr marL="12065" marR="5080" algn="ctr">
              <a:lnSpc>
                <a:spcPct val="90100"/>
              </a:lnSpc>
              <a:spcBef>
                <a:spcPts val="385"/>
              </a:spcBef>
            </a:pPr>
            <a:r>
              <a:rPr sz="2400" spc="-130" dirty="0">
                <a:solidFill>
                  <a:srgbClr val="FFFFFF"/>
                </a:solidFill>
                <a:latin typeface="Arial"/>
                <a:cs typeface="Arial"/>
              </a:rPr>
              <a:t>Systematic</a:t>
            </a:r>
            <a:r>
              <a:rPr sz="2400" spc="-225" dirty="0">
                <a:solidFill>
                  <a:srgbClr val="FFFFFF"/>
                </a:solidFill>
                <a:latin typeface="Arial"/>
                <a:cs typeface="Arial"/>
              </a:rPr>
              <a:t> </a:t>
            </a:r>
            <a:r>
              <a:rPr sz="2400" spc="-105" dirty="0">
                <a:solidFill>
                  <a:srgbClr val="FFFFFF"/>
                </a:solidFill>
                <a:latin typeface="Arial"/>
                <a:cs typeface="Arial"/>
              </a:rPr>
              <a:t>reviews  </a:t>
            </a:r>
            <a:r>
              <a:rPr sz="2400" spc="-5" dirty="0">
                <a:solidFill>
                  <a:srgbClr val="FFFFFF"/>
                </a:solidFill>
                <a:latin typeface="Arial"/>
                <a:cs typeface="Arial"/>
              </a:rPr>
              <a:t>of </a:t>
            </a:r>
            <a:r>
              <a:rPr sz="2400" spc="-55" dirty="0">
                <a:solidFill>
                  <a:srgbClr val="FFFFFF"/>
                </a:solidFill>
                <a:latin typeface="Arial"/>
                <a:cs typeface="Arial"/>
              </a:rPr>
              <a:t>qualitative  </a:t>
            </a:r>
            <a:r>
              <a:rPr sz="2400" spc="-110" dirty="0">
                <a:solidFill>
                  <a:srgbClr val="FFFFFF"/>
                </a:solidFill>
                <a:latin typeface="Arial"/>
                <a:cs typeface="Arial"/>
              </a:rPr>
              <a:t>evidence</a:t>
            </a:r>
            <a:endParaRPr sz="2400">
              <a:latin typeface="Arial"/>
              <a:cs typeface="Arial"/>
            </a:endParaRPr>
          </a:p>
        </p:txBody>
      </p:sp>
      <p:sp>
        <p:nvSpPr>
          <p:cNvPr id="11" name="object 11"/>
          <p:cNvSpPr txBox="1"/>
          <p:nvPr/>
        </p:nvSpPr>
        <p:spPr>
          <a:xfrm>
            <a:off x="5513959" y="3507104"/>
            <a:ext cx="2556510" cy="720725"/>
          </a:xfrm>
          <a:prstGeom prst="rect">
            <a:avLst/>
          </a:prstGeom>
        </p:spPr>
        <p:txBody>
          <a:bodyPr vert="horz" wrap="square" lIns="0" tIns="53975" rIns="0" bIns="0" rtlCol="0">
            <a:spAutoFit/>
          </a:bodyPr>
          <a:lstStyle/>
          <a:p>
            <a:pPr marL="672465" marR="5080" indent="-660400">
              <a:lnSpc>
                <a:spcPts val="2590"/>
              </a:lnSpc>
              <a:spcBef>
                <a:spcPts val="425"/>
              </a:spcBef>
            </a:pPr>
            <a:r>
              <a:rPr sz="2400" spc="-65" dirty="0">
                <a:solidFill>
                  <a:srgbClr val="FFFFFF"/>
                </a:solidFill>
                <a:latin typeface="Arial"/>
                <a:cs typeface="Arial"/>
              </a:rPr>
              <a:t>Qualitative</a:t>
            </a:r>
            <a:r>
              <a:rPr sz="2400" spc="-210" dirty="0">
                <a:solidFill>
                  <a:srgbClr val="FFFFFF"/>
                </a:solidFill>
                <a:latin typeface="Arial"/>
                <a:cs typeface="Arial"/>
              </a:rPr>
              <a:t> </a:t>
            </a:r>
            <a:r>
              <a:rPr sz="2400" spc="-110" dirty="0">
                <a:solidFill>
                  <a:srgbClr val="FFFFFF"/>
                </a:solidFill>
                <a:latin typeface="Arial"/>
                <a:cs typeface="Arial"/>
              </a:rPr>
              <a:t>evidence  </a:t>
            </a:r>
            <a:r>
              <a:rPr sz="2400" spc="-140" dirty="0">
                <a:solidFill>
                  <a:srgbClr val="FFFFFF"/>
                </a:solidFill>
                <a:latin typeface="Arial"/>
                <a:cs typeface="Arial"/>
              </a:rPr>
              <a:t>syntheses</a:t>
            </a:r>
            <a:endParaRPr sz="2400">
              <a:latin typeface="Arial"/>
              <a:cs typeface="Arial"/>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1311"/>
            <a:ext cx="9144000" cy="5822404"/>
          </a:xfrm>
          <a:prstGeom prst="rect">
            <a:avLst/>
          </a:prstGeom>
        </p:spPr>
      </p:pic>
    </p:spTree>
    <p:extLst>
      <p:ext uri="{BB962C8B-B14F-4D97-AF65-F5344CB8AC3E}">
        <p14:creationId xmlns:p14="http://schemas.microsoft.com/office/powerpoint/2010/main" val="615614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E38312"/>
          </a:solidFill>
        </p:spPr>
        <p:txBody>
          <a:bodyPr wrap="square" lIns="0" tIns="0" rIns="0" bIns="0" rtlCol="0"/>
          <a:lstStyle/>
          <a:p>
            <a:endParaRPr/>
          </a:p>
        </p:txBody>
      </p:sp>
      <p:sp>
        <p:nvSpPr>
          <p:cNvPr id="3" name="object 3"/>
          <p:cNvSpPr/>
          <p:nvPr/>
        </p:nvSpPr>
        <p:spPr>
          <a:xfrm>
            <a:off x="818388" y="1371600"/>
            <a:ext cx="7475220" cy="0"/>
          </a:xfrm>
          <a:custGeom>
            <a:avLst/>
            <a:gdLst/>
            <a:ahLst/>
            <a:cxnLst/>
            <a:rect l="l" t="t" r="r" b="b"/>
            <a:pathLst>
              <a:path w="7475220">
                <a:moveTo>
                  <a:pt x="0" y="0"/>
                </a:moveTo>
                <a:lnTo>
                  <a:pt x="7475219" y="0"/>
                </a:lnTo>
              </a:path>
            </a:pathLst>
          </a:custGeom>
          <a:ln w="6096">
            <a:solidFill>
              <a:srgbClr val="7E7E7E"/>
            </a:solidFill>
          </a:ln>
        </p:spPr>
        <p:txBody>
          <a:bodyPr wrap="square" lIns="0" tIns="0" rIns="0" bIns="0" rtlCol="0"/>
          <a:lstStyle/>
          <a:p>
            <a:endParaRPr/>
          </a:p>
        </p:txBody>
      </p:sp>
      <p:sp>
        <p:nvSpPr>
          <p:cNvPr id="4" name="object 4"/>
          <p:cNvSpPr txBox="1">
            <a:spLocks noGrp="1"/>
          </p:cNvSpPr>
          <p:nvPr>
            <p:ph type="title"/>
          </p:nvPr>
        </p:nvSpPr>
        <p:spPr>
          <a:xfrm>
            <a:off x="186334" y="501218"/>
            <a:ext cx="1224280" cy="635000"/>
          </a:xfrm>
          <a:prstGeom prst="rect">
            <a:avLst/>
          </a:prstGeom>
        </p:spPr>
        <p:txBody>
          <a:bodyPr vert="horz" wrap="square" lIns="0" tIns="12065" rIns="0" bIns="0" rtlCol="0">
            <a:spAutoFit/>
          </a:bodyPr>
          <a:lstStyle/>
          <a:p>
            <a:pPr marL="12700">
              <a:lnSpc>
                <a:spcPct val="100000"/>
              </a:lnSpc>
              <a:spcBef>
                <a:spcPts val="95"/>
              </a:spcBef>
            </a:pPr>
            <a:endParaRPr spc="-75" dirty="0"/>
          </a:p>
        </p:txBody>
      </p:sp>
      <p:sp>
        <p:nvSpPr>
          <p:cNvPr id="7" name="object 7"/>
          <p:cNvSpPr txBox="1"/>
          <p:nvPr/>
        </p:nvSpPr>
        <p:spPr>
          <a:xfrm>
            <a:off x="714248" y="3342513"/>
            <a:ext cx="2362835" cy="1050290"/>
          </a:xfrm>
          <a:prstGeom prst="rect">
            <a:avLst/>
          </a:prstGeom>
        </p:spPr>
        <p:txBody>
          <a:bodyPr vert="horz" wrap="square" lIns="0" tIns="48895" rIns="0" bIns="0" rtlCol="0">
            <a:spAutoFit/>
          </a:bodyPr>
          <a:lstStyle/>
          <a:p>
            <a:pPr marL="12065" marR="5080" algn="ctr">
              <a:lnSpc>
                <a:spcPct val="90100"/>
              </a:lnSpc>
              <a:spcBef>
                <a:spcPts val="385"/>
              </a:spcBef>
            </a:pPr>
            <a:r>
              <a:rPr sz="2400" spc="-130" dirty="0">
                <a:solidFill>
                  <a:srgbClr val="FFFFFF"/>
                </a:solidFill>
                <a:latin typeface="Arial"/>
                <a:cs typeface="Arial"/>
              </a:rPr>
              <a:t>Systematic</a:t>
            </a:r>
            <a:r>
              <a:rPr sz="2400" spc="-225" dirty="0">
                <a:solidFill>
                  <a:srgbClr val="FFFFFF"/>
                </a:solidFill>
                <a:latin typeface="Arial"/>
                <a:cs typeface="Arial"/>
              </a:rPr>
              <a:t> </a:t>
            </a:r>
            <a:r>
              <a:rPr sz="2400" spc="-105" dirty="0">
                <a:solidFill>
                  <a:srgbClr val="FFFFFF"/>
                </a:solidFill>
                <a:latin typeface="Arial"/>
                <a:cs typeface="Arial"/>
              </a:rPr>
              <a:t>reviews  </a:t>
            </a:r>
            <a:r>
              <a:rPr sz="2400" spc="-5" dirty="0">
                <a:solidFill>
                  <a:srgbClr val="FFFFFF"/>
                </a:solidFill>
                <a:latin typeface="Arial"/>
                <a:cs typeface="Arial"/>
              </a:rPr>
              <a:t>of </a:t>
            </a:r>
            <a:r>
              <a:rPr sz="2400" spc="-55" dirty="0">
                <a:solidFill>
                  <a:srgbClr val="FFFFFF"/>
                </a:solidFill>
                <a:latin typeface="Arial"/>
                <a:cs typeface="Arial"/>
              </a:rPr>
              <a:t>qualitative  </a:t>
            </a:r>
            <a:r>
              <a:rPr sz="2400" spc="-110" dirty="0">
                <a:solidFill>
                  <a:srgbClr val="FFFFFF"/>
                </a:solidFill>
                <a:latin typeface="Arial"/>
                <a:cs typeface="Arial"/>
              </a:rPr>
              <a:t>evidence</a:t>
            </a:r>
            <a:endParaRPr sz="2400" dirty="0">
              <a:latin typeface="Arial"/>
              <a:cs typeface="Arial"/>
            </a:endParaRPr>
          </a:p>
        </p:txBody>
      </p:sp>
      <p:sp>
        <p:nvSpPr>
          <p:cNvPr id="11" name="object 11"/>
          <p:cNvSpPr txBox="1"/>
          <p:nvPr/>
        </p:nvSpPr>
        <p:spPr>
          <a:xfrm>
            <a:off x="5513959" y="3507104"/>
            <a:ext cx="2556510" cy="720725"/>
          </a:xfrm>
          <a:prstGeom prst="rect">
            <a:avLst/>
          </a:prstGeom>
        </p:spPr>
        <p:txBody>
          <a:bodyPr vert="horz" wrap="square" lIns="0" tIns="53975" rIns="0" bIns="0" rtlCol="0">
            <a:spAutoFit/>
          </a:bodyPr>
          <a:lstStyle/>
          <a:p>
            <a:pPr marL="672465" marR="5080" indent="-660400">
              <a:lnSpc>
                <a:spcPts val="2590"/>
              </a:lnSpc>
              <a:spcBef>
                <a:spcPts val="425"/>
              </a:spcBef>
            </a:pPr>
            <a:r>
              <a:rPr sz="2400" spc="-65" dirty="0">
                <a:solidFill>
                  <a:srgbClr val="FFFFFF"/>
                </a:solidFill>
                <a:latin typeface="Arial"/>
                <a:cs typeface="Arial"/>
              </a:rPr>
              <a:t>Qualitative</a:t>
            </a:r>
            <a:r>
              <a:rPr sz="2400" spc="-210" dirty="0">
                <a:solidFill>
                  <a:srgbClr val="FFFFFF"/>
                </a:solidFill>
                <a:latin typeface="Arial"/>
                <a:cs typeface="Arial"/>
              </a:rPr>
              <a:t> </a:t>
            </a:r>
            <a:r>
              <a:rPr sz="2400" spc="-110" dirty="0">
                <a:solidFill>
                  <a:srgbClr val="FFFFFF"/>
                </a:solidFill>
                <a:latin typeface="Arial"/>
                <a:cs typeface="Arial"/>
              </a:rPr>
              <a:t>evidence  </a:t>
            </a:r>
            <a:r>
              <a:rPr sz="2400" spc="-140" dirty="0">
                <a:solidFill>
                  <a:srgbClr val="FFFFFF"/>
                </a:solidFill>
                <a:latin typeface="Arial"/>
                <a:cs typeface="Arial"/>
              </a:rPr>
              <a:t>syntheses</a:t>
            </a:r>
            <a:endParaRPr sz="2400">
              <a:latin typeface="Arial"/>
              <a:cs typeface="Arial"/>
            </a:endParaRPr>
          </a:p>
        </p:txBody>
      </p:sp>
      <p:pic>
        <p:nvPicPr>
          <p:cNvPr id="6" name="Picture 5"/>
          <p:cNvPicPr>
            <a:picLocks noChangeAspect="1"/>
          </p:cNvPicPr>
          <p:nvPr/>
        </p:nvPicPr>
        <p:blipFill>
          <a:blip r:embed="rId2"/>
          <a:stretch>
            <a:fillRect/>
          </a:stretch>
        </p:blipFill>
        <p:spPr>
          <a:xfrm>
            <a:off x="0" y="738524"/>
            <a:ext cx="9144000" cy="5595220"/>
          </a:xfrm>
          <a:prstGeom prst="rect">
            <a:avLst/>
          </a:prstGeom>
        </p:spPr>
      </p:pic>
    </p:spTree>
    <p:extLst>
      <p:ext uri="{BB962C8B-B14F-4D97-AF65-F5344CB8AC3E}">
        <p14:creationId xmlns:p14="http://schemas.microsoft.com/office/powerpoint/2010/main" val="27833475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8bb7dfab09602eff65413b68743d30f20794909-186p">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2179934" y="1996281"/>
            <a:ext cx="5363866" cy="3640153"/>
          </a:xfrm>
        </p:spPr>
      </p:pic>
      <p:sp>
        <p:nvSpPr>
          <p:cNvPr id="2" name="Footer Placeholder 1"/>
          <p:cNvSpPr>
            <a:spLocks noGrp="1"/>
          </p:cNvSpPr>
          <p:nvPr>
            <p:ph type="ftr" sz="quarter" idx="11"/>
          </p:nvPr>
        </p:nvSpPr>
        <p:spPr/>
        <p:txBody>
          <a:bodyPr/>
          <a:lstStyle/>
          <a:p>
            <a:endParaRPr lang="en-US" dirty="0"/>
          </a:p>
        </p:txBody>
      </p:sp>
      <p:sp>
        <p:nvSpPr>
          <p:cNvPr id="3" name="Rectangle 2"/>
          <p:cNvSpPr/>
          <p:nvPr/>
        </p:nvSpPr>
        <p:spPr>
          <a:xfrm>
            <a:off x="304800" y="609600"/>
            <a:ext cx="8229600" cy="117652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3200" dirty="0" smtClean="0">
                <a:cs typeface="B Nazanin" panose="00000400000000000000" pitchFamily="2" charset="-78"/>
              </a:rPr>
              <a:t>آسیب هایی که شبه علم به وضعیت تغذیه ایرانیان زده است</a:t>
            </a:r>
            <a:endParaRPr lang="en-US" sz="3200" dirty="0">
              <a:cs typeface="B Nazanin" panose="00000400000000000000" pitchFamily="2" charset="-78"/>
            </a:endParaRPr>
          </a:p>
        </p:txBody>
      </p:sp>
    </p:spTree>
    <p:extLst>
      <p:ext uri="{BB962C8B-B14F-4D97-AF65-F5344CB8AC3E}">
        <p14:creationId xmlns:p14="http://schemas.microsoft.com/office/powerpoint/2010/main" val="28521118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253" y="1682639"/>
            <a:ext cx="6304762" cy="2266667"/>
          </a:xfrm>
          <a:prstGeom prst="rect">
            <a:avLst/>
          </a:prstGeom>
        </p:spPr>
      </p:pic>
      <p:pic>
        <p:nvPicPr>
          <p:cNvPr id="9" name="Picture 8"/>
          <p:cNvPicPr>
            <a:picLocks noChangeAspect="1"/>
          </p:cNvPicPr>
          <p:nvPr/>
        </p:nvPicPr>
        <p:blipFill>
          <a:blip r:embed="rId3"/>
          <a:stretch>
            <a:fillRect/>
          </a:stretch>
        </p:blipFill>
        <p:spPr>
          <a:xfrm>
            <a:off x="277010" y="4114800"/>
            <a:ext cx="6276190" cy="2238095"/>
          </a:xfrm>
          <a:prstGeom prst="rect">
            <a:avLst/>
          </a:prstGeom>
        </p:spPr>
      </p:pic>
      <p:sp>
        <p:nvSpPr>
          <p:cNvPr id="10" name="Rectangle 9"/>
          <p:cNvSpPr/>
          <p:nvPr/>
        </p:nvSpPr>
        <p:spPr>
          <a:xfrm>
            <a:off x="6553200" y="1682639"/>
            <a:ext cx="1907585" cy="1600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dirty="0" smtClean="0"/>
              <a:t>3 لیوان = 300 کیلوکاری</a:t>
            </a:r>
            <a:endParaRPr lang="en-US" dirty="0"/>
          </a:p>
        </p:txBody>
      </p:sp>
      <p:sp>
        <p:nvSpPr>
          <p:cNvPr id="11" name="Rectangle 10"/>
          <p:cNvSpPr/>
          <p:nvPr/>
        </p:nvSpPr>
        <p:spPr>
          <a:xfrm>
            <a:off x="6705600" y="4433747"/>
            <a:ext cx="1907585" cy="1600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a-IR" dirty="0" smtClean="0"/>
              <a:t>1 کیلوگرم= 5760 کیلوکاری</a:t>
            </a:r>
            <a:endParaRPr lang="en-US" dirty="0"/>
          </a:p>
        </p:txBody>
      </p:sp>
      <p:sp>
        <p:nvSpPr>
          <p:cNvPr id="12" name="Rectangle 11"/>
          <p:cNvSpPr/>
          <p:nvPr/>
        </p:nvSpPr>
        <p:spPr>
          <a:xfrm>
            <a:off x="277010" y="457200"/>
            <a:ext cx="8336175"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800" dirty="0" smtClean="0">
                <a:cs typeface="B Nazanin" panose="00000400000000000000" pitchFamily="2" charset="-78"/>
              </a:rPr>
              <a:t>تامین کلسیم از بادام زمینی یا لبنیات</a:t>
            </a:r>
            <a:endParaRPr lang="en-US" sz="2800" dirty="0">
              <a:cs typeface="B Nazanin" panose="00000400000000000000" pitchFamily="2" charset="-78"/>
            </a:endParaRPr>
          </a:p>
        </p:txBody>
      </p:sp>
      <p:sp>
        <p:nvSpPr>
          <p:cNvPr id="2" name="Rectangle 1"/>
          <p:cNvSpPr/>
          <p:nvPr/>
        </p:nvSpPr>
        <p:spPr>
          <a:xfrm>
            <a:off x="5906995" y="690890"/>
            <a:ext cx="1808508" cy="523220"/>
          </a:xfrm>
          <a:prstGeom prst="rect">
            <a:avLst/>
          </a:prstGeom>
        </p:spPr>
        <p:txBody>
          <a:bodyPr wrap="none">
            <a:spAutoFit/>
          </a:bodyPr>
          <a:lstStyle/>
          <a:p>
            <a:r>
              <a:rPr lang="fa-IR" sz="2800" b="1" dirty="0">
                <a:cs typeface="B Nazanin" panose="00000400000000000000" pitchFamily="2" charset="-78"/>
              </a:rPr>
              <a:t>شبه </a:t>
            </a:r>
            <a:r>
              <a:rPr lang="fa-IR" sz="2800" b="1" dirty="0" smtClean="0">
                <a:cs typeface="B Nazanin" panose="00000400000000000000" pitchFamily="2" charset="-78"/>
              </a:rPr>
              <a:t>علم        </a:t>
            </a:r>
            <a:endParaRPr lang="en-US" sz="2800" b="1" dirty="0">
              <a:cs typeface="B Nazanin" panose="00000400000000000000" pitchFamily="2" charset="-78"/>
            </a:endParaRPr>
          </a:p>
        </p:txBody>
      </p:sp>
    </p:spTree>
    <p:extLst>
      <p:ext uri="{BB962C8B-B14F-4D97-AF65-F5344CB8AC3E}">
        <p14:creationId xmlns:p14="http://schemas.microsoft.com/office/powerpoint/2010/main" val="372041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686800" cy="990600"/>
          </a:xfrm>
        </p:spPr>
        <p:txBody>
          <a:bodyPr>
            <a:normAutofit fontScale="90000"/>
          </a:bodyPr>
          <a:lstStyle/>
          <a:p>
            <a:pPr algn="r" rtl="1"/>
            <a:r>
              <a:rPr lang="fa-IR" dirty="0" smtClean="0">
                <a:cs typeface="B Nazanin" panose="00000400000000000000" pitchFamily="2" charset="-78"/>
              </a:rPr>
              <a:t>نگاهی اجمالی به سرانه مصرف تغذیه ای ایرانیان و نقش شبه علم  </a:t>
            </a:r>
            <a:endParaRPr lang="en-US" dirty="0">
              <a:cs typeface="B Nazanin" panose="00000400000000000000" pitchFamily="2" charset="-78"/>
            </a:endParaRPr>
          </a:p>
        </p:txBody>
      </p:sp>
      <p:sp>
        <p:nvSpPr>
          <p:cNvPr id="4" name="Footer Placeholder 3"/>
          <p:cNvSpPr>
            <a:spLocks noGrp="1"/>
          </p:cNvSpPr>
          <p:nvPr>
            <p:ph type="ftr" sz="quarter" idx="11"/>
          </p:nvPr>
        </p:nvSpPr>
        <p:spPr/>
        <p:txBody>
          <a:bodyPr/>
          <a:lstStyle/>
          <a:p>
            <a:endParaRPr lang="en-US" dirty="0"/>
          </a:p>
        </p:txBody>
      </p:sp>
      <p:sp>
        <p:nvSpPr>
          <p:cNvPr id="5" name="AutoShape 2" descr="Food Addiction Hollywood, FL - Daniel Bober, 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طرز تهیه برنج آبکشی به روش چلو رستورانی با طعمی بی نظیر"/>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algn="just" rtl="1"/>
            <a:r>
              <a:rPr lang="fa-IR" sz="2800" dirty="0">
                <a:cs typeface="B Nazanin" panose="00000400000000000000" pitchFamily="2" charset="-78"/>
              </a:rPr>
              <a:t>سرانه مصرف </a:t>
            </a:r>
            <a:r>
              <a:rPr lang="fa-IR" sz="2800" dirty="0" smtClean="0">
                <a:cs typeface="B Nazanin" panose="00000400000000000000" pitchFamily="2" charset="-78"/>
              </a:rPr>
              <a:t>نان 6 برابر جهانی: ایران </a:t>
            </a:r>
            <a:r>
              <a:rPr lang="fa-IR" sz="2800" dirty="0">
                <a:cs typeface="B Nazanin" panose="00000400000000000000" pitchFamily="2" charset="-78"/>
              </a:rPr>
              <a:t>در سال </a:t>
            </a:r>
            <a:r>
              <a:rPr lang="fa-IR" sz="2800" dirty="0" smtClean="0">
                <a:cs typeface="B Nazanin" panose="00000400000000000000" pitchFamily="2" charset="-78"/>
              </a:rPr>
              <a:t>۱۶۰ </a:t>
            </a:r>
            <a:r>
              <a:rPr lang="fa-IR" sz="2800" dirty="0">
                <a:cs typeface="B Nazanin" panose="00000400000000000000" pitchFamily="2" charset="-78"/>
              </a:rPr>
              <a:t>کیلوگرم </a:t>
            </a:r>
            <a:r>
              <a:rPr lang="fa-IR" sz="2800" dirty="0" smtClean="0">
                <a:cs typeface="B Nazanin" panose="00000400000000000000" pitchFamily="2" charset="-78"/>
              </a:rPr>
              <a:t>است- جهان </a:t>
            </a:r>
            <a:r>
              <a:rPr lang="fa-IR" sz="2800" dirty="0">
                <a:cs typeface="B Nazanin" panose="00000400000000000000" pitchFamily="2" charset="-78"/>
              </a:rPr>
              <a:t>تنها ۲۵ کیلوگرم است. </a:t>
            </a:r>
            <a:endParaRPr lang="fa-IR" sz="2800" dirty="0" smtClean="0">
              <a:cs typeface="B Nazanin" panose="00000400000000000000" pitchFamily="2" charset="-78"/>
            </a:endParaRPr>
          </a:p>
          <a:p>
            <a:pPr algn="just" rtl="1"/>
            <a:r>
              <a:rPr lang="fa-IR" sz="2800" dirty="0" smtClean="0">
                <a:cs typeface="B Nazanin" panose="00000400000000000000" pitchFamily="2" charset="-78"/>
              </a:rPr>
              <a:t>شکر: ایران‌ ۲۴ کیلوگرم، جهان فقط </a:t>
            </a:r>
            <a:r>
              <a:rPr lang="fa-IR" sz="2800" dirty="0">
                <a:cs typeface="B Nazanin" panose="00000400000000000000" pitchFamily="2" charset="-78"/>
              </a:rPr>
              <a:t>۵ کیلو گرم </a:t>
            </a:r>
            <a:endParaRPr lang="fa-IR" sz="2800" dirty="0" smtClean="0">
              <a:cs typeface="B Nazanin" panose="00000400000000000000" pitchFamily="2" charset="-78"/>
            </a:endParaRPr>
          </a:p>
          <a:p>
            <a:pPr algn="just" rtl="1"/>
            <a:r>
              <a:rPr lang="fa-IR" sz="2800" dirty="0" smtClean="0">
                <a:solidFill>
                  <a:srgbClr val="FF0000"/>
                </a:solidFill>
                <a:cs typeface="B Nazanin" panose="00000400000000000000" pitchFamily="2" charset="-78"/>
              </a:rPr>
              <a:t>نمک</a:t>
            </a:r>
            <a:r>
              <a:rPr lang="fa-IR" sz="2800" dirty="0" smtClean="0">
                <a:cs typeface="B Nazanin" panose="00000400000000000000" pitchFamily="2" charset="-78"/>
              </a:rPr>
              <a:t>: ایران 30 گرم در روز، جهان 5 تا 10 گرم در روز</a:t>
            </a:r>
          </a:p>
          <a:p>
            <a:pPr algn="just" rtl="1"/>
            <a:r>
              <a:rPr lang="fa-IR" sz="2800" dirty="0" smtClean="0">
                <a:cs typeface="B Nazanin" panose="00000400000000000000" pitchFamily="2" charset="-78"/>
              </a:rPr>
              <a:t>روغن زیتون: ایران فقط </a:t>
            </a:r>
            <a:r>
              <a:rPr lang="fa-IR" sz="2800" dirty="0">
                <a:cs typeface="B Nazanin" panose="00000400000000000000" pitchFamily="2" charset="-78"/>
              </a:rPr>
              <a:t>۲۲۰ گرم </a:t>
            </a:r>
            <a:r>
              <a:rPr lang="fa-IR" sz="2800" dirty="0" smtClean="0">
                <a:cs typeface="B Nazanin" panose="00000400000000000000" pitchFamily="2" charset="-78"/>
              </a:rPr>
              <a:t>است، جهان : به ۲۷ </a:t>
            </a:r>
            <a:r>
              <a:rPr lang="fa-IR" sz="2800" dirty="0">
                <a:cs typeface="B Nazanin" panose="00000400000000000000" pitchFamily="2" charset="-78"/>
              </a:rPr>
              <a:t>کیلوگرم نیز می‌رسد</a:t>
            </a:r>
            <a:r>
              <a:rPr lang="fa-IR" sz="2800" dirty="0" smtClean="0">
                <a:cs typeface="B Nazanin" panose="00000400000000000000" pitchFamily="2" charset="-78"/>
              </a:rPr>
              <a:t>.</a:t>
            </a:r>
          </a:p>
          <a:p>
            <a:pPr algn="just" rtl="1"/>
            <a:r>
              <a:rPr lang="fa-IR" sz="2800" dirty="0" smtClean="0">
                <a:cs typeface="B Nazanin" panose="00000400000000000000" pitchFamily="2" charset="-78"/>
              </a:rPr>
              <a:t>نوشابه: ایران۴۲ </a:t>
            </a:r>
            <a:r>
              <a:rPr lang="fa-IR" sz="2800" dirty="0">
                <a:cs typeface="B Nazanin" panose="00000400000000000000" pitchFamily="2" charset="-78"/>
              </a:rPr>
              <a:t>لیتر </a:t>
            </a:r>
            <a:r>
              <a:rPr lang="fa-IR" sz="2800" dirty="0" smtClean="0">
                <a:cs typeface="B Nazanin" panose="00000400000000000000" pitchFamily="2" charset="-78"/>
              </a:rPr>
              <a:t>(رکورددار جهانی). جهان ۱۰ لیتر یا کمتر</a:t>
            </a:r>
            <a:endParaRPr lang="fa-IR" sz="2800" dirty="0">
              <a:cs typeface="B Nazanin" panose="00000400000000000000" pitchFamily="2" charset="-78"/>
            </a:endParaRPr>
          </a:p>
          <a:p>
            <a:pPr algn="just" rtl="1"/>
            <a:r>
              <a:rPr lang="fa-IR" sz="2800" dirty="0" smtClean="0">
                <a:solidFill>
                  <a:srgbClr val="FF0000"/>
                </a:solidFill>
                <a:cs typeface="B Nazanin" panose="00000400000000000000" pitchFamily="2" charset="-78"/>
              </a:rPr>
              <a:t>شیر</a:t>
            </a:r>
            <a:r>
              <a:rPr lang="fa-IR" sz="2800" dirty="0" smtClean="0">
                <a:cs typeface="B Nazanin" panose="00000400000000000000" pitchFamily="2" charset="-78"/>
              </a:rPr>
              <a:t>: ایران </a:t>
            </a:r>
            <a:r>
              <a:rPr lang="fa-IR" sz="2800" dirty="0">
                <a:cs typeface="B Nazanin" panose="00000400000000000000" pitchFamily="2" charset="-78"/>
              </a:rPr>
              <a:t>۷۰ کیلوگرم اعلام شده است. </a:t>
            </a:r>
            <a:r>
              <a:rPr lang="fa-IR" sz="2800" dirty="0" smtClean="0">
                <a:cs typeface="B Nazanin" panose="00000400000000000000" pitchFamily="2" charset="-78"/>
              </a:rPr>
              <a:t>جهان </a:t>
            </a:r>
            <a:r>
              <a:rPr lang="fa-IR" sz="2800" dirty="0">
                <a:cs typeface="B Nazanin" panose="00000400000000000000" pitchFamily="2" charset="-78"/>
              </a:rPr>
              <a:t>۱۹۰ کیلوگرم و در کشورهای اروپایی بین ۳۰۰ تا ۴۵۰ کیلوگرم اعلام شده است. </a:t>
            </a:r>
          </a:p>
          <a:p>
            <a:pPr algn="just" rtl="1"/>
            <a:r>
              <a:rPr lang="fa-IR" sz="2800" dirty="0">
                <a:solidFill>
                  <a:srgbClr val="FF0000"/>
                </a:solidFill>
                <a:cs typeface="B Nazanin" panose="00000400000000000000" pitchFamily="2" charset="-78"/>
              </a:rPr>
              <a:t>میوه و سبزی:  </a:t>
            </a:r>
            <a:r>
              <a:rPr lang="fa-IR" sz="2800" dirty="0">
                <a:cs typeface="B Nazanin" panose="00000400000000000000" pitchFamily="2" charset="-78"/>
              </a:rPr>
              <a:t>در ایران ۳۰ و در جهان ۱۲۰ كیلوگرم است</a:t>
            </a:r>
            <a:endParaRPr lang="en-US" sz="2800" dirty="0">
              <a:cs typeface="B Nazanin" panose="00000400000000000000" pitchFamily="2" charset="-78"/>
            </a:endParaRPr>
          </a:p>
        </p:txBody>
      </p:sp>
    </p:spTree>
    <p:extLst>
      <p:ext uri="{BB962C8B-B14F-4D97-AF65-F5344CB8AC3E}">
        <p14:creationId xmlns:p14="http://schemas.microsoft.com/office/powerpoint/2010/main" val="3465486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7" y="685800"/>
            <a:ext cx="7886700" cy="797168"/>
          </a:xfrm>
        </p:spPr>
        <p:txBody>
          <a:bodyPr>
            <a:normAutofit fontScale="90000"/>
          </a:bodyPr>
          <a:lstStyle/>
          <a:p>
            <a:pPr algn="r" rtl="1"/>
            <a:r>
              <a:rPr lang="fa-IR" b="1" dirty="0" smtClean="0"/>
              <a:t>داروهای لاغری مورد تایید </a:t>
            </a:r>
            <a:r>
              <a:rPr lang="en-US" b="1" dirty="0" smtClean="0"/>
              <a:t>FDA</a:t>
            </a:r>
            <a:br>
              <a:rPr lang="en-US" b="1" dirty="0" smtClean="0"/>
            </a:br>
            <a:endParaRPr lang="fa-IR" dirty="0"/>
          </a:p>
        </p:txBody>
      </p:sp>
      <p:sp>
        <p:nvSpPr>
          <p:cNvPr id="3" name="Content Placeholder 2"/>
          <p:cNvSpPr>
            <a:spLocks noGrp="1"/>
          </p:cNvSpPr>
          <p:nvPr>
            <p:ph idx="1"/>
          </p:nvPr>
        </p:nvSpPr>
        <p:spPr/>
        <p:txBody>
          <a:bodyPr/>
          <a:lstStyle/>
          <a:p>
            <a:pPr marL="0" indent="0" algn="r" rtl="1">
              <a:buNone/>
            </a:pPr>
            <a:r>
              <a:rPr lang="fa-IR" dirty="0" smtClean="0">
                <a:cs typeface="B Nazanin" panose="00000400000000000000" pitchFamily="2" charset="-78"/>
              </a:rPr>
              <a:t>برای افراد </a:t>
            </a:r>
            <a:r>
              <a:rPr lang="fa-IR" dirty="0">
                <a:cs typeface="B Nazanin" panose="00000400000000000000" pitchFamily="2" charset="-78"/>
              </a:rPr>
              <a:t>چاق </a:t>
            </a:r>
            <a:r>
              <a:rPr lang="fa-IR" dirty="0" smtClean="0">
                <a:cs typeface="B Nazanin" panose="00000400000000000000" pitchFamily="2" charset="-78"/>
              </a:rPr>
              <a:t>(30</a:t>
            </a:r>
            <a:r>
              <a:rPr lang="en-US" dirty="0" smtClean="0">
                <a:cs typeface="B Nazanin" panose="00000400000000000000" pitchFamily="2" charset="-78"/>
              </a:rPr>
              <a:t>BMI ≥</a:t>
            </a:r>
            <a:r>
              <a:rPr lang="fa-IR" dirty="0" smtClean="0">
                <a:cs typeface="B Nazanin" panose="00000400000000000000" pitchFamily="2" charset="-78"/>
              </a:rPr>
              <a:t>) </a:t>
            </a:r>
            <a:r>
              <a:rPr lang="fa-IR" dirty="0">
                <a:cs typeface="B Nazanin" panose="00000400000000000000" pitchFamily="2" charset="-78"/>
              </a:rPr>
              <a:t>یا اضافه وزن </a:t>
            </a:r>
            <a:r>
              <a:rPr lang="fa-IR" dirty="0" smtClean="0">
                <a:cs typeface="B Nazanin" panose="00000400000000000000" pitchFamily="2" charset="-78"/>
              </a:rPr>
              <a:t>(27</a:t>
            </a:r>
            <a:r>
              <a:rPr lang="en-US" dirty="0" smtClean="0">
                <a:cs typeface="B Nazanin" panose="00000400000000000000" pitchFamily="2" charset="-78"/>
              </a:rPr>
              <a:t>BMI ≥</a:t>
            </a:r>
            <a:r>
              <a:rPr lang="fa-IR" dirty="0" smtClean="0">
                <a:cs typeface="B Nazanin" panose="00000400000000000000" pitchFamily="2" charset="-78"/>
              </a:rPr>
              <a:t>) </a:t>
            </a:r>
            <a:r>
              <a:rPr lang="fa-IR" dirty="0">
                <a:cs typeface="B Nazanin" panose="00000400000000000000" pitchFamily="2" charset="-78"/>
              </a:rPr>
              <a:t>با داشتن حداقل دارای یکی از عوامل خطر مهم (دیابت نوع ۲ ، فشار خون </a:t>
            </a:r>
            <a:r>
              <a:rPr lang="fa-IR" dirty="0" smtClean="0">
                <a:cs typeface="B Nazanin" panose="00000400000000000000" pitchFamily="2" charset="-78"/>
              </a:rPr>
              <a:t>بالا) تایید شده است:</a:t>
            </a:r>
          </a:p>
          <a:p>
            <a:pPr algn="r" rtl="1"/>
            <a:r>
              <a:rPr lang="fa-IR" dirty="0" smtClean="0">
                <a:cs typeface="B Nazanin" panose="00000400000000000000" pitchFamily="2" charset="-78"/>
              </a:rPr>
              <a:t>اورلیستات </a:t>
            </a:r>
            <a:r>
              <a:rPr lang="en-US" dirty="0" err="1" smtClean="0">
                <a:cs typeface="B Nazanin" panose="00000400000000000000" pitchFamily="2" charset="-78"/>
              </a:rPr>
              <a:t>Orlistat</a:t>
            </a:r>
            <a:r>
              <a:rPr lang="fa-IR" dirty="0">
                <a:cs typeface="B Nazanin" panose="00000400000000000000" pitchFamily="2" charset="-78"/>
              </a:rPr>
              <a:t> </a:t>
            </a:r>
            <a:r>
              <a:rPr lang="fa-IR" dirty="0" smtClean="0">
                <a:cs typeface="B Nazanin" panose="00000400000000000000" pitchFamily="2" charset="-78"/>
              </a:rPr>
              <a:t>...............1 سال مصرف 2/6 کیلو</a:t>
            </a:r>
            <a:endParaRPr lang="en-US" dirty="0" smtClean="0">
              <a:cs typeface="B Nazanin" panose="00000400000000000000" pitchFamily="2" charset="-78"/>
            </a:endParaRPr>
          </a:p>
          <a:p>
            <a:pPr algn="r" rtl="1"/>
            <a:r>
              <a:rPr lang="en-US" dirty="0" smtClean="0">
                <a:cs typeface="B Nazanin" panose="00000400000000000000" pitchFamily="2" charset="-78"/>
              </a:rPr>
              <a:t> </a:t>
            </a:r>
            <a:r>
              <a:rPr lang="fa-IR" dirty="0">
                <a:cs typeface="B Nazanin" panose="00000400000000000000" pitchFamily="2" charset="-78"/>
              </a:rPr>
              <a:t>ﻟﻮرﮐﺎﺳﺮﯾﻦ </a:t>
            </a:r>
            <a:r>
              <a:rPr lang="en-US" dirty="0" err="1" smtClean="0">
                <a:cs typeface="B Nazanin" panose="00000400000000000000" pitchFamily="2" charset="-78"/>
              </a:rPr>
              <a:t>lorcaserin</a:t>
            </a:r>
            <a:r>
              <a:rPr lang="fa-IR" dirty="0" smtClean="0">
                <a:cs typeface="B Nazanin" panose="00000400000000000000" pitchFamily="2" charset="-78"/>
              </a:rPr>
              <a:t> ............3/2  کیلو</a:t>
            </a:r>
            <a:endParaRPr lang="en-US" dirty="0" smtClean="0">
              <a:cs typeface="B Nazanin" panose="00000400000000000000" pitchFamily="2" charset="-78"/>
            </a:endParaRPr>
          </a:p>
          <a:p>
            <a:pPr algn="r" rtl="1"/>
            <a:r>
              <a:rPr lang="en-US" dirty="0" smtClean="0">
                <a:cs typeface="B Nazanin" panose="00000400000000000000" pitchFamily="2" charset="-78"/>
              </a:rPr>
              <a:t> </a:t>
            </a:r>
            <a:r>
              <a:rPr lang="fa-IR" dirty="0">
                <a:cs typeface="B Nazanin" panose="00000400000000000000" pitchFamily="2" charset="-78"/>
              </a:rPr>
              <a:t>نالترکسون-بوپروپیون </a:t>
            </a:r>
            <a:r>
              <a:rPr lang="en-US" dirty="0">
                <a:cs typeface="B Nazanin" panose="00000400000000000000" pitchFamily="2" charset="-78"/>
              </a:rPr>
              <a:t>naltrexone-bupropion </a:t>
            </a:r>
            <a:r>
              <a:rPr lang="fa-IR" dirty="0" smtClean="0">
                <a:cs typeface="B Nazanin" panose="00000400000000000000" pitchFamily="2" charset="-78"/>
              </a:rPr>
              <a:t> ......... 0/5 کیلو</a:t>
            </a:r>
            <a:endParaRPr lang="en-US" dirty="0" smtClean="0">
              <a:cs typeface="B Nazanin" panose="00000400000000000000" pitchFamily="2" charset="-78"/>
            </a:endParaRPr>
          </a:p>
          <a:p>
            <a:pPr algn="r" rtl="1"/>
            <a:r>
              <a:rPr lang="en-US" dirty="0" smtClean="0">
                <a:cs typeface="B Nazanin" panose="00000400000000000000" pitchFamily="2" charset="-78"/>
              </a:rPr>
              <a:t> </a:t>
            </a:r>
            <a:r>
              <a:rPr lang="fa-IR" dirty="0">
                <a:solidFill>
                  <a:schemeClr val="accent6">
                    <a:lumMod val="75000"/>
                  </a:schemeClr>
                </a:solidFill>
                <a:cs typeface="B Nazanin" panose="00000400000000000000" pitchFamily="2" charset="-78"/>
              </a:rPr>
              <a:t>فنترمین-توپیرامات </a:t>
            </a:r>
            <a:r>
              <a:rPr lang="en-US" dirty="0">
                <a:solidFill>
                  <a:schemeClr val="accent6">
                    <a:lumMod val="75000"/>
                  </a:schemeClr>
                </a:solidFill>
                <a:cs typeface="B Nazanin" panose="00000400000000000000" pitchFamily="2" charset="-78"/>
              </a:rPr>
              <a:t>phentermine-</a:t>
            </a:r>
            <a:r>
              <a:rPr lang="en-US" dirty="0" err="1">
                <a:solidFill>
                  <a:schemeClr val="accent6">
                    <a:lumMod val="75000"/>
                  </a:schemeClr>
                </a:solidFill>
                <a:cs typeface="B Nazanin" panose="00000400000000000000" pitchFamily="2" charset="-78"/>
              </a:rPr>
              <a:t>topiramate</a:t>
            </a:r>
            <a:r>
              <a:rPr lang="en-US" dirty="0">
                <a:solidFill>
                  <a:schemeClr val="accent6">
                    <a:lumMod val="75000"/>
                  </a:schemeClr>
                </a:solidFill>
                <a:cs typeface="B Nazanin" panose="00000400000000000000" pitchFamily="2" charset="-78"/>
              </a:rPr>
              <a:t> </a:t>
            </a:r>
            <a:r>
              <a:rPr lang="fa-IR" dirty="0" smtClean="0">
                <a:solidFill>
                  <a:schemeClr val="accent6">
                    <a:lumMod val="75000"/>
                  </a:schemeClr>
                </a:solidFill>
                <a:cs typeface="B Nazanin" panose="00000400000000000000" pitchFamily="2" charset="-78"/>
              </a:rPr>
              <a:t> .......... 8/8 کیلو</a:t>
            </a:r>
          </a:p>
          <a:p>
            <a:pPr algn="r" rtl="1"/>
            <a:r>
              <a:rPr lang="fa-IR" dirty="0" smtClean="0">
                <a:solidFill>
                  <a:schemeClr val="accent6">
                    <a:lumMod val="75000"/>
                  </a:schemeClr>
                </a:solidFill>
                <a:cs typeface="B Nazanin" panose="00000400000000000000" pitchFamily="2" charset="-78"/>
              </a:rPr>
              <a:t> </a:t>
            </a:r>
            <a:r>
              <a:rPr lang="fa-IR" dirty="0">
                <a:solidFill>
                  <a:schemeClr val="accent6">
                    <a:lumMod val="75000"/>
                  </a:schemeClr>
                </a:solidFill>
                <a:cs typeface="B Nazanin" panose="00000400000000000000" pitchFamily="2" charset="-78"/>
              </a:rPr>
              <a:t>لیراگلوتید </a:t>
            </a:r>
            <a:r>
              <a:rPr lang="en-US" dirty="0" err="1" smtClean="0">
                <a:solidFill>
                  <a:schemeClr val="accent6">
                    <a:lumMod val="75000"/>
                  </a:schemeClr>
                </a:solidFill>
                <a:cs typeface="B Nazanin" panose="00000400000000000000" pitchFamily="2" charset="-78"/>
              </a:rPr>
              <a:t>liraglutide</a:t>
            </a:r>
            <a:r>
              <a:rPr lang="fa-IR" dirty="0" smtClean="0">
                <a:solidFill>
                  <a:schemeClr val="accent6">
                    <a:lumMod val="75000"/>
                  </a:schemeClr>
                </a:solidFill>
                <a:cs typeface="B Nazanin" panose="00000400000000000000" pitchFamily="2" charset="-78"/>
              </a:rPr>
              <a:t> ............... 5/3 کیلو </a:t>
            </a:r>
            <a:endParaRPr lang="fa-IR" dirty="0">
              <a:solidFill>
                <a:schemeClr val="accent6">
                  <a:lumMod val="75000"/>
                </a:schemeClr>
              </a:solidFill>
              <a:cs typeface="B Nazanin" panose="00000400000000000000" pitchFamily="2" charset="-78"/>
            </a:endParaRPr>
          </a:p>
        </p:txBody>
      </p:sp>
    </p:spTree>
    <p:extLst>
      <p:ext uri="{BB962C8B-B14F-4D97-AF65-F5344CB8AC3E}">
        <p14:creationId xmlns:p14="http://schemas.microsoft.com/office/powerpoint/2010/main" val="34248628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descr="آمپول لاغری victoza و عملکرد آن | آمپول victoza دیابت نوع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2328" y="2125266"/>
            <a:ext cx="5938388" cy="339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253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53603"/>
            <a:ext cx="8229600" cy="990600"/>
          </a:xfrm>
        </p:spPr>
        <p:txBody>
          <a:bodyPr/>
          <a:lstStyle/>
          <a:p>
            <a:r>
              <a:rPr lang="fa-IR" dirty="0" smtClean="0">
                <a:cs typeface="B Nazanin" panose="00000400000000000000" pitchFamily="2" charset="-78"/>
              </a:rPr>
              <a:t>داروهای خطرناک برای کاهش وزن</a:t>
            </a:r>
            <a:endParaRPr lang="fa-IR" dirty="0">
              <a:cs typeface="B Nazanin" panose="000004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681" y="1015204"/>
            <a:ext cx="2179804" cy="3892507"/>
          </a:xfrm>
        </p:spPr>
      </p:pic>
      <p:sp>
        <p:nvSpPr>
          <p:cNvPr id="5" name="Rectangle 4"/>
          <p:cNvSpPr/>
          <p:nvPr/>
        </p:nvSpPr>
        <p:spPr>
          <a:xfrm>
            <a:off x="2971800" y="1553034"/>
            <a:ext cx="5951426" cy="3785652"/>
          </a:xfrm>
          <a:prstGeom prst="rect">
            <a:avLst/>
          </a:prstGeom>
        </p:spPr>
        <p:txBody>
          <a:bodyPr wrap="square">
            <a:spAutoFit/>
          </a:bodyPr>
          <a:lstStyle/>
          <a:p>
            <a:pPr algn="r" rtl="1"/>
            <a:r>
              <a:rPr lang="en-US" sz="2000" dirty="0">
                <a:cs typeface="B Nazanin" panose="00000400000000000000" pitchFamily="2" charset="-78"/>
              </a:rPr>
              <a:t> </a:t>
            </a:r>
            <a:r>
              <a:rPr lang="en-US" sz="2000" dirty="0">
                <a:solidFill>
                  <a:srgbClr val="FF0000"/>
                </a:solidFill>
                <a:cs typeface="B Nazanin" panose="00000400000000000000" pitchFamily="2" charset="-78"/>
              </a:rPr>
              <a:t>A</a:t>
            </a:r>
            <a:r>
              <a:rPr lang="fa-IR" sz="2000" dirty="0">
                <a:solidFill>
                  <a:srgbClr val="FF0000"/>
                </a:solidFill>
                <a:cs typeface="B Nazanin" panose="00000400000000000000" pitchFamily="2" charset="-78"/>
              </a:rPr>
              <a:t>dios</a:t>
            </a:r>
          </a:p>
          <a:p>
            <a:pPr algn="r" rtl="1"/>
            <a:r>
              <a:rPr lang="fa-IR" sz="2000" dirty="0">
                <a:solidFill>
                  <a:srgbClr val="FF0000"/>
                </a:solidFill>
                <a:cs typeface="B Nazanin" panose="00000400000000000000" pitchFamily="2" charset="-78"/>
              </a:rPr>
              <a:t>تنوات ریتارد</a:t>
            </a:r>
          </a:p>
          <a:p>
            <a:pPr algn="r" rtl="1"/>
            <a:endParaRPr lang="fa-IR" sz="2000" dirty="0">
              <a:cs typeface="B Nazanin" panose="00000400000000000000" pitchFamily="2" charset="-78"/>
            </a:endParaRPr>
          </a:p>
          <a:p>
            <a:pPr algn="r" rtl="1"/>
            <a:r>
              <a:rPr lang="en-US" sz="2000" dirty="0">
                <a:cs typeface="B Nazanin" panose="00000400000000000000" pitchFamily="2" charset="-78"/>
              </a:rPr>
              <a:t>GC</a:t>
            </a:r>
            <a:r>
              <a:rPr lang="fa-IR" sz="2000" dirty="0">
                <a:cs typeface="B Nazanin" panose="00000400000000000000" pitchFamily="2" charset="-78"/>
              </a:rPr>
              <a:t> (گرین کارویل، گارسینیا، گرین کافی)</a:t>
            </a:r>
          </a:p>
          <a:p>
            <a:pPr algn="r" rtl="1"/>
            <a:r>
              <a:rPr lang="fa-IR" sz="2000" dirty="0">
                <a:solidFill>
                  <a:srgbClr val="FF0000"/>
                </a:solidFill>
                <a:cs typeface="B Nazanin" panose="00000400000000000000" pitchFamily="2" charset="-78"/>
              </a:rPr>
              <a:t>ایزی اسلیم یا مجیک اسلیم ( ال کارنیتین، سینترول، آنزیم لیپاز و کافئین)</a:t>
            </a:r>
          </a:p>
          <a:p>
            <a:pPr algn="r" rtl="1"/>
            <a:r>
              <a:rPr lang="fa-IR" sz="2000" dirty="0">
                <a:cs typeface="B Nazanin" panose="00000400000000000000" pitchFamily="2" charset="-78"/>
              </a:rPr>
              <a:t>مصرف کننده گان این دارو گزارش داده اند که خواص انرژی بخشی و آرامش روح و تمرکز را هم دارد و را تا حد زیادی سرکوب می کند که کاهش وزن 5 تا 10 کیلوگرمی در ماه دارد.</a:t>
            </a:r>
          </a:p>
          <a:p>
            <a:pPr algn="r" rtl="1"/>
            <a:r>
              <a:rPr lang="fa-IR" sz="2000" dirty="0">
                <a:cs typeface="B Nazanin" panose="00000400000000000000" pitchFamily="2" charset="-78"/>
              </a:rPr>
              <a:t>عوارض بالقوه ای مثل افزایش شدید ضربان قلب، تغیرات خلق و خو مانند پرخاشگری و افکار خودکشی- علایم امفتامین</a:t>
            </a:r>
          </a:p>
          <a:p>
            <a:pPr algn="r" rtl="1"/>
            <a:r>
              <a:rPr lang="fa-IR" sz="2000" dirty="0">
                <a:solidFill>
                  <a:srgbClr val="FF0000"/>
                </a:solidFill>
                <a:cs typeface="B Nazanin" panose="00000400000000000000" pitchFamily="2" charset="-78"/>
              </a:rPr>
              <a:t>سیبوترامین</a:t>
            </a:r>
            <a:endParaRPr lang="en-US" sz="2000" dirty="0">
              <a:solidFill>
                <a:srgbClr val="FF0000"/>
              </a:solidFill>
              <a:cs typeface="B Nazanin" panose="00000400000000000000" pitchFamily="2" charset="-78"/>
            </a:endParaRPr>
          </a:p>
          <a:p>
            <a:pPr algn="r" rtl="1"/>
            <a:r>
              <a:rPr lang="fa-IR" sz="2000" dirty="0">
                <a:cs typeface="B Nazanin" panose="00000400000000000000" pitchFamily="2" charset="-78"/>
              </a:rPr>
              <a:t> </a:t>
            </a:r>
          </a:p>
        </p:txBody>
      </p:sp>
      <p:sp>
        <p:nvSpPr>
          <p:cNvPr id="6" name="AutoShape 2" descr="تنوئید ریتارد اصل آلمان 60 عددی - لوتوس طب"/>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a-IR" sz="135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82" y="4971619"/>
            <a:ext cx="2503436" cy="1892132"/>
          </a:xfrm>
          <a:prstGeom prst="rect">
            <a:avLst/>
          </a:prstGeom>
        </p:spPr>
      </p:pic>
    </p:spTree>
    <p:extLst>
      <p:ext uri="{BB962C8B-B14F-4D97-AF65-F5344CB8AC3E}">
        <p14:creationId xmlns:p14="http://schemas.microsoft.com/office/powerpoint/2010/main" val="2502170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cs typeface="B Nazanin" panose="00000400000000000000" pitchFamily="2" charset="-78"/>
              </a:rPr>
              <a:t>اپیدمیولوژی چاقی در ایران</a:t>
            </a:r>
            <a:endParaRPr lang="en-US"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marL="0" indent="0" algn="r" rtl="1">
              <a:buNone/>
            </a:pPr>
            <a:r>
              <a:rPr lang="fa-IR" sz="2800" b="1" dirty="0" smtClean="0">
                <a:cs typeface="B Nazanin" panose="00000400000000000000" pitchFamily="2" charset="-78"/>
              </a:rPr>
              <a:t>پژوهش دکتر ملک زاده:</a:t>
            </a:r>
          </a:p>
          <a:p>
            <a:pPr marL="0" indent="0" algn="r" rtl="1">
              <a:buNone/>
            </a:pPr>
            <a:r>
              <a:rPr lang="fa-IR" sz="2800" dirty="0" smtClean="0">
                <a:cs typeface="B Nazanin" panose="00000400000000000000" pitchFamily="2" charset="-78"/>
              </a:rPr>
              <a:t>رییس </a:t>
            </a:r>
            <a:r>
              <a:rPr lang="fa-IR" sz="2800" dirty="0">
                <a:cs typeface="B Nazanin" panose="00000400000000000000" pitchFamily="2" charset="-78"/>
              </a:rPr>
              <a:t>انجمن متخصصین گوارش و کبد ایران</a:t>
            </a:r>
            <a:endParaRPr lang="fa-IR" sz="2800" dirty="0" smtClean="0">
              <a:cs typeface="B Nazanin" panose="00000400000000000000" pitchFamily="2" charset="-78"/>
            </a:endParaRPr>
          </a:p>
          <a:p>
            <a:pPr algn="r" rtl="1"/>
            <a:r>
              <a:rPr lang="fa-IR" sz="2800" dirty="0">
                <a:cs typeface="B Nazanin" panose="00000400000000000000" pitchFamily="2" charset="-78"/>
              </a:rPr>
              <a:t>۷۰ درصد ایرانیان چاقی یا اضافه وزن دارند</a:t>
            </a:r>
          </a:p>
          <a:p>
            <a:pPr algn="r" rtl="1"/>
            <a:r>
              <a:rPr lang="fa-IR" sz="2800" dirty="0" smtClean="0">
                <a:cs typeface="B Nazanin" panose="00000400000000000000" pitchFamily="2" charset="-78"/>
              </a:rPr>
              <a:t>در </a:t>
            </a:r>
            <a:r>
              <a:rPr lang="fa-IR" sz="2800" dirty="0">
                <a:cs typeface="B Nazanin" panose="00000400000000000000" pitchFamily="2" charset="-78"/>
              </a:rPr>
              <a:t>حال حاضر ۷۰ درصد ایرانیان به چاقی یا اضافه وزن، (۴۷ درصد اضافه وزن و ۲۳ درصد چاقی) مبتلا هستند و ۴.۵ درصد جمعیت کشور نیز چاقی مفرط (مرضی) دارند. </a:t>
            </a:r>
            <a:endParaRPr lang="fa-IR" sz="2800" dirty="0" smtClean="0">
              <a:cs typeface="B Nazanin" panose="00000400000000000000" pitchFamily="2" charset="-78"/>
            </a:endParaRPr>
          </a:p>
          <a:p>
            <a:pPr algn="r" rtl="1"/>
            <a:r>
              <a:rPr lang="fa-IR" sz="2800" dirty="0" smtClean="0">
                <a:cs typeface="B Nazanin" panose="00000400000000000000" pitchFamily="2" charset="-78"/>
              </a:rPr>
              <a:t>شمار </a:t>
            </a:r>
            <a:r>
              <a:rPr lang="fa-IR" sz="2800" dirty="0">
                <a:cs typeface="B Nazanin" panose="00000400000000000000" pitchFamily="2" charset="-78"/>
              </a:rPr>
              <a:t>افراد چاق در ایران از سال </a:t>
            </a:r>
            <a:r>
              <a:rPr lang="fa-IR" sz="2800" dirty="0" smtClean="0">
                <a:cs typeface="B Nazanin" panose="00000400000000000000" pitchFamily="2" charset="-78"/>
              </a:rPr>
              <a:t>۱۳۵۹ تاکنون </a:t>
            </a:r>
            <a:r>
              <a:rPr lang="fa-IR" sz="2800" dirty="0">
                <a:cs typeface="B Nazanin" panose="00000400000000000000" pitchFamily="2" charset="-78"/>
              </a:rPr>
              <a:t> ۵.۵ برابر و تعداد افراد دارای اضافه وزن ۳.۵ برابر شده است.</a:t>
            </a:r>
          </a:p>
          <a:p>
            <a:pPr marL="0" indent="0">
              <a:buNone/>
            </a:pPr>
            <a:endParaRPr lang="en-US" sz="2800" dirty="0">
              <a:cs typeface="B Nazanin" panose="00000400000000000000" pitchFamily="2" charset="-78"/>
            </a:endParaRPr>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128504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rtl="1"/>
            <a:r>
              <a:rPr lang="fa-IR" b="1" dirty="0">
                <a:cs typeface="B Nazanin" panose="00000400000000000000" pitchFamily="2" charset="-78"/>
              </a:rPr>
              <a:t>داروهای گیاهی کاهش وزن</a:t>
            </a:r>
            <a:br>
              <a:rPr lang="fa-IR" b="1" dirty="0">
                <a:cs typeface="B Nazanin" panose="00000400000000000000" pitchFamily="2" charset="-78"/>
              </a:rPr>
            </a:br>
            <a:endParaRPr lang="fa-IR" dirty="0">
              <a:cs typeface="B Nazanin" panose="00000400000000000000" pitchFamily="2" charset="-78"/>
            </a:endParaRPr>
          </a:p>
        </p:txBody>
      </p:sp>
      <p:sp>
        <p:nvSpPr>
          <p:cNvPr id="3" name="Content Placeholder 2"/>
          <p:cNvSpPr>
            <a:spLocks noGrp="1"/>
          </p:cNvSpPr>
          <p:nvPr>
            <p:ph idx="1"/>
          </p:nvPr>
        </p:nvSpPr>
        <p:spPr/>
        <p:txBody>
          <a:bodyPr/>
          <a:lstStyle/>
          <a:p>
            <a:pPr algn="just" rtl="1"/>
            <a:r>
              <a:rPr lang="fa-IR" dirty="0" smtClean="0">
                <a:cs typeface="B Nazanin" panose="00000400000000000000" pitchFamily="2" charset="-78"/>
              </a:rPr>
              <a:t>در </a:t>
            </a:r>
            <a:r>
              <a:rPr lang="fa-IR" dirty="0">
                <a:cs typeface="B Nazanin" panose="00000400000000000000" pitchFamily="2" charset="-78"/>
              </a:rPr>
              <a:t>کارآزمایی های کنترل شده و تصادفی در انسان مورد مطالعه قرار نگرفته‌اند. </a:t>
            </a:r>
            <a:endParaRPr lang="fa-IR" dirty="0" smtClean="0">
              <a:cs typeface="B Nazanin" panose="00000400000000000000" pitchFamily="2" charset="-78"/>
            </a:endParaRPr>
          </a:p>
          <a:p>
            <a:pPr algn="just" rtl="1"/>
            <a:r>
              <a:rPr lang="fa-IR" dirty="0" smtClean="0">
                <a:cs typeface="B Nazanin" panose="00000400000000000000" pitchFamily="2" charset="-78"/>
              </a:rPr>
              <a:t>علاوه </a:t>
            </a:r>
            <a:r>
              <a:rPr lang="fa-IR" dirty="0">
                <a:cs typeface="B Nazanin" panose="00000400000000000000" pitchFamily="2" charset="-78"/>
              </a:rPr>
              <a:t>بر این ، تست‌های  آزمایشگاهی </a:t>
            </a:r>
            <a:r>
              <a:rPr lang="en-US" dirty="0">
                <a:cs typeface="B Nazanin" panose="00000400000000000000" pitchFamily="2" charset="-78"/>
              </a:rPr>
              <a:t> </a:t>
            </a:r>
            <a:r>
              <a:rPr lang="en-US" dirty="0" smtClean="0">
                <a:cs typeface="B Nazanin" panose="00000400000000000000" pitchFamily="2" charset="-78"/>
              </a:rPr>
              <a:t>FDA</a:t>
            </a:r>
            <a:r>
              <a:rPr lang="fa-IR" dirty="0" smtClean="0">
                <a:cs typeface="B Nazanin" panose="00000400000000000000" pitchFamily="2" charset="-78"/>
              </a:rPr>
              <a:t>روی </a:t>
            </a:r>
            <a:r>
              <a:rPr lang="fa-IR" dirty="0">
                <a:cs typeface="B Nazanin" panose="00000400000000000000" pitchFamily="2" charset="-78"/>
              </a:rPr>
              <a:t>برخی از این مکمل ها، وجود  بسیاری از </a:t>
            </a:r>
            <a:r>
              <a:rPr lang="fa-IR" dirty="0" smtClean="0">
                <a:cs typeface="B Nazanin" panose="00000400000000000000" pitchFamily="2" charset="-78"/>
              </a:rPr>
              <a:t>داروها</a:t>
            </a:r>
            <a:r>
              <a:rPr lang="en-US" dirty="0" smtClean="0">
                <a:cs typeface="B Nazanin" panose="00000400000000000000" pitchFamily="2" charset="-78"/>
              </a:rPr>
              <a:t> </a:t>
            </a:r>
            <a:r>
              <a:rPr lang="fa-IR" dirty="0" smtClean="0">
                <a:cs typeface="B Nazanin" panose="00000400000000000000" pitchFamily="2" charset="-78"/>
              </a:rPr>
              <a:t>را </a:t>
            </a:r>
            <a:r>
              <a:rPr lang="fa-IR" dirty="0">
                <a:cs typeface="B Nazanin" panose="00000400000000000000" pitchFamily="2" charset="-78"/>
              </a:rPr>
              <a:t>تایید کرده </a:t>
            </a:r>
            <a:r>
              <a:rPr lang="fa-IR" dirty="0" smtClean="0">
                <a:cs typeface="B Nazanin" panose="00000400000000000000" pitchFamily="2" charset="-78"/>
              </a:rPr>
              <a:t>است</a:t>
            </a:r>
          </a:p>
          <a:p>
            <a:pPr algn="just" rtl="1"/>
            <a:r>
              <a:rPr lang="fa-IR" dirty="0">
                <a:cs typeface="B Nazanin" panose="00000400000000000000" pitchFamily="2" charset="-78"/>
              </a:rPr>
              <a:t>از جمله این موارد : فلوکستین ، فوروزماید ، فنی توئین ، </a:t>
            </a:r>
            <a:r>
              <a:rPr lang="fa-IR" dirty="0" smtClean="0">
                <a:cs typeface="B Nazanin" panose="00000400000000000000" pitchFamily="2" charset="-78"/>
              </a:rPr>
              <a:t>آمفتامین، لووتیروکسین</a:t>
            </a:r>
          </a:p>
          <a:p>
            <a:pPr algn="just" rtl="1"/>
            <a:endParaRPr lang="en-US" dirty="0" smtClean="0">
              <a:cs typeface="B Nazanin" panose="00000400000000000000" pitchFamily="2" charset="-78"/>
            </a:endParaRPr>
          </a:p>
          <a:p>
            <a:pPr algn="just" rtl="1"/>
            <a:r>
              <a:rPr lang="fa-IR" b="1" dirty="0" smtClean="0">
                <a:cs typeface="B Nazanin" panose="00000400000000000000" pitchFamily="2" charset="-78"/>
              </a:rPr>
              <a:t>افدرا</a:t>
            </a:r>
            <a:r>
              <a:rPr lang="fa-IR" dirty="0" smtClean="0">
                <a:cs typeface="B Nazanin" panose="00000400000000000000" pitchFamily="2" charset="-78"/>
              </a:rPr>
              <a:t>...... 0/9 کیلو در ماه .... 3 برابر </a:t>
            </a:r>
            <a:r>
              <a:rPr lang="fa-IR" dirty="0">
                <a:cs typeface="B Nazanin" panose="00000400000000000000" pitchFamily="2" charset="-78"/>
              </a:rPr>
              <a:t>افزایش در خطر ابتلا به بیماری های قلبی عروقی ، روانی و گوارش حتی  گزارش مرگ، از سال ۲۰۰۴ </a:t>
            </a:r>
            <a:r>
              <a:rPr lang="en-US" dirty="0">
                <a:cs typeface="B Nazanin" panose="00000400000000000000" pitchFamily="2" charset="-78"/>
              </a:rPr>
              <a:t>FDA </a:t>
            </a:r>
            <a:r>
              <a:rPr lang="fa-IR" dirty="0">
                <a:cs typeface="B Nazanin" panose="00000400000000000000" pitchFamily="2" charset="-78"/>
              </a:rPr>
              <a:t>آن را ممنوع کرده است</a:t>
            </a:r>
            <a:endParaRPr lang="fa-IR" b="1" dirty="0">
              <a:cs typeface="B Nazanin" panose="00000400000000000000" pitchFamily="2" charset="-78"/>
            </a:endParaRPr>
          </a:p>
        </p:txBody>
      </p:sp>
    </p:spTree>
    <p:extLst>
      <p:ext uri="{BB962C8B-B14F-4D97-AF65-F5344CB8AC3E}">
        <p14:creationId xmlns:p14="http://schemas.microsoft.com/office/powerpoint/2010/main" val="3182290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Nazanin" panose="00000400000000000000" pitchFamily="2" charset="-78"/>
              </a:rPr>
              <a:t>مکمل های کاهش وزن</a:t>
            </a:r>
            <a:endParaRPr lang="fa-IR" dirty="0">
              <a:cs typeface="B Nazanin" panose="00000400000000000000" pitchFamily="2" charset="-78"/>
            </a:endParaRPr>
          </a:p>
        </p:txBody>
      </p:sp>
      <p:sp>
        <p:nvSpPr>
          <p:cNvPr id="3" name="Content Placeholder 2"/>
          <p:cNvSpPr>
            <a:spLocks noGrp="1"/>
          </p:cNvSpPr>
          <p:nvPr>
            <p:ph idx="1"/>
          </p:nvPr>
        </p:nvSpPr>
        <p:spPr/>
        <p:txBody>
          <a:bodyPr/>
          <a:lstStyle/>
          <a:p>
            <a:pPr algn="r" rtl="1"/>
            <a:r>
              <a:rPr lang="fa-IR" dirty="0" smtClean="0"/>
              <a:t>مکمل </a:t>
            </a:r>
            <a:r>
              <a:rPr lang="en-US" dirty="0" smtClean="0"/>
              <a:t>CLA</a:t>
            </a:r>
            <a:endParaRPr lang="fa-IR" dirty="0" smtClean="0"/>
          </a:p>
          <a:p>
            <a:pPr algn="r" rtl="1"/>
            <a:r>
              <a:rPr lang="fa-IR" dirty="0"/>
              <a:t>چای </a:t>
            </a:r>
            <a:r>
              <a:rPr lang="fa-IR" dirty="0" smtClean="0"/>
              <a:t>سبز</a:t>
            </a:r>
          </a:p>
          <a:p>
            <a:pPr algn="r" rtl="1"/>
            <a:r>
              <a:rPr lang="en-US" dirty="0" err="1" smtClean="0"/>
              <a:t>Obestop</a:t>
            </a:r>
            <a:r>
              <a:rPr lang="en-US" dirty="0" smtClean="0"/>
              <a:t> </a:t>
            </a:r>
          </a:p>
          <a:p>
            <a:pPr algn="r" rtl="1"/>
            <a:r>
              <a:rPr lang="en-US" dirty="0" smtClean="0"/>
              <a:t>L- </a:t>
            </a:r>
            <a:r>
              <a:rPr lang="en-US" dirty="0" err="1" smtClean="0"/>
              <a:t>carnitin</a:t>
            </a:r>
            <a:endParaRPr lang="fa-IR" dirty="0" smtClean="0"/>
          </a:p>
          <a:p>
            <a:pPr algn="r" rtl="1"/>
            <a:r>
              <a:rPr lang="en-US" dirty="0" err="1" smtClean="0"/>
              <a:t>Glutamin</a:t>
            </a:r>
            <a:r>
              <a:rPr lang="en-US" dirty="0" smtClean="0"/>
              <a:t> </a:t>
            </a:r>
          </a:p>
          <a:p>
            <a:pPr algn="r" rtl="1"/>
            <a:r>
              <a:rPr lang="en-US" dirty="0" smtClean="0"/>
              <a:t>BCAA</a:t>
            </a:r>
          </a:p>
          <a:p>
            <a:pPr algn="r" rtl="1"/>
            <a:r>
              <a:rPr lang="fa-IR" dirty="0" smtClean="0"/>
              <a:t>پودرهای فیبری مثل </a:t>
            </a:r>
            <a:r>
              <a:rPr lang="en-US" dirty="0" smtClean="0"/>
              <a:t>slim last</a:t>
            </a:r>
            <a:endParaRPr lang="fa-IR" dirty="0"/>
          </a:p>
        </p:txBody>
      </p:sp>
      <p:pic>
        <p:nvPicPr>
          <p:cNvPr id="4" name="Picture 3" descr="cha.jpg"/>
          <p:cNvPicPr>
            <a:picLocks noChangeAspect="1"/>
          </p:cNvPicPr>
          <p:nvPr/>
        </p:nvPicPr>
        <p:blipFill>
          <a:blip r:embed="rId2" cstate="print"/>
          <a:stretch>
            <a:fillRect/>
          </a:stretch>
        </p:blipFill>
        <p:spPr>
          <a:xfrm>
            <a:off x="152400" y="1498600"/>
            <a:ext cx="4724400" cy="2540000"/>
          </a:xfrm>
          <a:prstGeom prst="rect">
            <a:avLst/>
          </a:prstGeom>
        </p:spPr>
      </p:pic>
      <p:pic>
        <p:nvPicPr>
          <p:cNvPr id="5" name="Picture 4" descr="c3.jpg"/>
          <p:cNvPicPr>
            <a:picLocks noChangeAspect="1"/>
          </p:cNvPicPr>
          <p:nvPr/>
        </p:nvPicPr>
        <p:blipFill>
          <a:blip r:embed="rId3" cstate="print"/>
          <a:stretch>
            <a:fillRect/>
          </a:stretch>
        </p:blipFill>
        <p:spPr>
          <a:xfrm>
            <a:off x="152400" y="4141398"/>
            <a:ext cx="4724400" cy="2705100"/>
          </a:xfrm>
          <a:prstGeom prst="rect">
            <a:avLst/>
          </a:prstGeom>
        </p:spPr>
      </p:pic>
    </p:spTree>
    <p:extLst>
      <p:ext uri="{BB962C8B-B14F-4D97-AF65-F5344CB8AC3E}">
        <p14:creationId xmlns:p14="http://schemas.microsoft.com/office/powerpoint/2010/main" val="4646173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چاقی صورت</a:t>
            </a:r>
            <a:endParaRPr lang="fa-IR" dirty="0"/>
          </a:p>
        </p:txBody>
      </p:sp>
      <p:sp>
        <p:nvSpPr>
          <p:cNvPr id="3" name="Content Placeholder 2"/>
          <p:cNvSpPr>
            <a:spLocks noGrp="1"/>
          </p:cNvSpPr>
          <p:nvPr>
            <p:ph idx="1"/>
          </p:nvPr>
        </p:nvSpPr>
        <p:spPr/>
        <p:txBody>
          <a:bodyPr/>
          <a:lstStyle/>
          <a:p>
            <a:pPr algn="r" rtl="1"/>
            <a:r>
              <a:rPr lang="fa-IR" dirty="0" smtClean="0"/>
              <a:t>چاقی و لاغری موضعی امکان پذیر نیست</a:t>
            </a:r>
          </a:p>
          <a:p>
            <a:pPr algn="r" rtl="1"/>
            <a:r>
              <a:rPr lang="fa-IR" dirty="0" smtClean="0"/>
              <a:t>عدم تاثیر ویتامین ها، ژلاتین، اقلام غذایی، هیلاژن </a:t>
            </a:r>
          </a:p>
          <a:p>
            <a:pPr algn="r" rtl="1"/>
            <a:r>
              <a:rPr lang="fa-IR" dirty="0" smtClean="0">
                <a:solidFill>
                  <a:srgbClr val="FF0000"/>
                </a:solidFill>
              </a:rPr>
              <a:t>کوروتون ها مثل فت فیس </a:t>
            </a:r>
          </a:p>
          <a:p>
            <a:pPr algn="r" rtl="1"/>
            <a:r>
              <a:rPr lang="fa-IR" dirty="0" smtClean="0"/>
              <a:t>تزریق چربی</a:t>
            </a:r>
          </a:p>
          <a:p>
            <a:pPr algn="r" rtl="1"/>
            <a:endParaRPr lang="fa-IR" dirty="0" smtClean="0"/>
          </a:p>
          <a:p>
            <a:pPr algn="r" rtl="1"/>
            <a:endParaRPr lang="fa-IR" dirty="0"/>
          </a:p>
        </p:txBody>
      </p:sp>
      <p:sp>
        <p:nvSpPr>
          <p:cNvPr id="4" name="AutoShape 2" descr="قرص چاقی صورت فت فیس (Fat face) - فروشگاه الماس طب"/>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lgn="r" rtl="1"/>
            <a:endParaRPr lang="fa-IR" sz="1350"/>
          </a:p>
        </p:txBody>
      </p:sp>
      <p:sp>
        <p:nvSpPr>
          <p:cNvPr id="5" name="AutoShape 4" descr="قرص چاقی صورت فت فیس (Fat face) - فروشگاه الماس طب"/>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lgn="r" rtl="1"/>
            <a:endParaRPr lang="fa-IR" sz="1350"/>
          </a:p>
        </p:txBody>
      </p:sp>
      <p:sp>
        <p:nvSpPr>
          <p:cNvPr id="7" name="AutoShape 6" descr="DigiDake - قرص چاقی صورت فت فیس (Fat face)"/>
          <p:cNvSpPr>
            <a:spLocks noChangeAspect="1" noChangeArrowheads="1"/>
          </p:cNvSpPr>
          <p:nvPr/>
        </p:nvSpPr>
        <p:spPr bwMode="auto">
          <a:xfrm>
            <a:off x="345281" y="9775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lgn="r" rtl="1"/>
            <a:endParaRPr lang="fa-IR" sz="135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744638"/>
            <a:ext cx="3732362" cy="3732362"/>
          </a:xfrm>
          <a:prstGeom prst="rect">
            <a:avLst/>
          </a:prstGeom>
        </p:spPr>
      </p:pic>
    </p:spTree>
    <p:extLst>
      <p:ext uri="{BB962C8B-B14F-4D97-AF65-F5344CB8AC3E}">
        <p14:creationId xmlns:p14="http://schemas.microsoft.com/office/powerpoint/2010/main" val="4821517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2315" y="1295070"/>
            <a:ext cx="5199371" cy="2986125"/>
          </a:xfrm>
        </p:spPr>
      </p:pic>
      <p:sp>
        <p:nvSpPr>
          <p:cNvPr id="5" name="Rectangle 4"/>
          <p:cNvSpPr/>
          <p:nvPr/>
        </p:nvSpPr>
        <p:spPr>
          <a:xfrm>
            <a:off x="3031509" y="4818514"/>
            <a:ext cx="3080982" cy="726743"/>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2400" b="1" dirty="0">
                <a:latin typeface="Akbar" panose="00000400000000000000" pitchFamily="2" charset="0"/>
              </a:rPr>
              <a:t>کوروتون ها</a:t>
            </a:r>
          </a:p>
        </p:txBody>
      </p:sp>
    </p:spTree>
    <p:extLst>
      <p:ext uri="{BB962C8B-B14F-4D97-AF65-F5344CB8AC3E}">
        <p14:creationId xmlns:p14="http://schemas.microsoft.com/office/powerpoint/2010/main" val="25501384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713" y="152400"/>
            <a:ext cx="8229600" cy="990600"/>
          </a:xfrm>
        </p:spPr>
        <p:txBody>
          <a:bodyPr/>
          <a:lstStyle/>
          <a:p>
            <a:r>
              <a:rPr lang="fa-IR" dirty="0" smtClean="0">
                <a:cs typeface="B Nazanin" panose="00000400000000000000" pitchFamily="2" charset="-78"/>
              </a:rPr>
              <a:t>روش های مختلف  موجود برای کاهش وزن</a:t>
            </a:r>
            <a:endParaRPr lang="fa-IR" dirty="0">
              <a:cs typeface="B Nazanin" panose="00000400000000000000" pitchFamily="2" charset="-78"/>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3" y="1143000"/>
            <a:ext cx="9144000" cy="5715000"/>
          </a:xfrm>
        </p:spPr>
      </p:pic>
    </p:spTree>
    <p:extLst>
      <p:ext uri="{BB962C8B-B14F-4D97-AF65-F5344CB8AC3E}">
        <p14:creationId xmlns:p14="http://schemas.microsoft.com/office/powerpoint/2010/main" val="2954769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26f296d5a0ae4c1081991f9b62d41079_70245042_543229226451286_3320224282002046353_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0472" y="1448546"/>
            <a:ext cx="4401403" cy="3263504"/>
          </a:xfrm>
        </p:spPr>
      </p:pic>
      <p:pic>
        <p:nvPicPr>
          <p:cNvPr id="5" name="a9b29916997e4754b669baf77b840ff3_68206365_490050371798763_8780381906020092830_n">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93526" y="1448547"/>
            <a:ext cx="4650475" cy="3324260"/>
          </a:xfrm>
          <a:prstGeom prst="rect">
            <a:avLst/>
          </a:prstGeom>
        </p:spPr>
      </p:pic>
      <p:sp>
        <p:nvSpPr>
          <p:cNvPr id="6" name="Rectangle 5"/>
          <p:cNvSpPr/>
          <p:nvPr/>
        </p:nvSpPr>
        <p:spPr>
          <a:xfrm>
            <a:off x="870045" y="4992522"/>
            <a:ext cx="2804615" cy="849573"/>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2400" dirty="0">
                <a:cs typeface="Nazanin" panose="00000400000000000000" pitchFamily="2" charset="-78"/>
              </a:rPr>
              <a:t>بالون گذاری</a:t>
            </a:r>
          </a:p>
        </p:txBody>
      </p:sp>
      <p:sp>
        <p:nvSpPr>
          <p:cNvPr id="7" name="Rectangle 6"/>
          <p:cNvSpPr/>
          <p:nvPr/>
        </p:nvSpPr>
        <p:spPr>
          <a:xfrm>
            <a:off x="5416455" y="4992522"/>
            <a:ext cx="2804615" cy="849573"/>
          </a:xfrm>
          <a:prstGeom prst="rec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fa-IR" sz="2400" dirty="0">
                <a:cs typeface="Nazanin" panose="00000400000000000000" pitchFamily="2" charset="-78"/>
              </a:rPr>
              <a:t>ابدومینوپلاستی</a:t>
            </a:r>
          </a:p>
        </p:txBody>
      </p:sp>
    </p:spTree>
    <p:extLst>
      <p:ext uri="{BB962C8B-B14F-4D97-AF65-F5344CB8AC3E}">
        <p14:creationId xmlns:p14="http://schemas.microsoft.com/office/powerpoint/2010/main" val="3989175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83234"/>
            <a:ext cx="8229600" cy="990600"/>
          </a:xfrm>
        </p:spPr>
        <p:txBody>
          <a:bodyPr/>
          <a:lstStyle/>
          <a:p>
            <a:r>
              <a:rPr lang="fa-IR" dirty="0" smtClean="0"/>
              <a:t>ابدومینوپلاستی و پیامد ها</a:t>
            </a:r>
            <a:endParaRPr lang="fa-IR"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73834"/>
            <a:ext cx="9144000" cy="6727166"/>
          </a:xfrm>
        </p:spPr>
      </p:pic>
    </p:spTree>
    <p:extLst>
      <p:ext uri="{BB962C8B-B14F-4D97-AF65-F5344CB8AC3E}">
        <p14:creationId xmlns:p14="http://schemas.microsoft.com/office/powerpoint/2010/main" val="18468763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Nazanin" panose="00000400000000000000" pitchFamily="2" charset="-78"/>
              </a:rPr>
              <a:t>جراحی باریاتریک</a:t>
            </a:r>
            <a:endParaRPr lang="en-US" dirty="0">
              <a:cs typeface="B Nazanin" panose="00000400000000000000" pitchFamily="2" charset="-78"/>
            </a:endParaRPr>
          </a:p>
        </p:txBody>
      </p:sp>
      <p:sp>
        <p:nvSpPr>
          <p:cNvPr id="4" name="Footer Placeholder 3"/>
          <p:cNvSpPr>
            <a:spLocks noGrp="1"/>
          </p:cNvSpPr>
          <p:nvPr>
            <p:ph type="ftr" sz="quarter" idx="11"/>
          </p:nvPr>
        </p:nvSpPr>
        <p:spPr/>
        <p:txBody>
          <a:bodyPr/>
          <a:lstStyle/>
          <a:p>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162" y="1709928"/>
            <a:ext cx="8829675" cy="4414838"/>
          </a:xfrm>
        </p:spPr>
      </p:pic>
    </p:spTree>
    <p:extLst>
      <p:ext uri="{BB962C8B-B14F-4D97-AF65-F5344CB8AC3E}">
        <p14:creationId xmlns:p14="http://schemas.microsoft.com/office/powerpoint/2010/main" val="12791334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823" y="685800"/>
            <a:ext cx="8229600" cy="990600"/>
          </a:xfrm>
        </p:spPr>
        <p:txBody>
          <a:bodyPr>
            <a:normAutofit fontScale="90000"/>
          </a:bodyPr>
          <a:lstStyle/>
          <a:p>
            <a:pPr algn="ctr" rtl="1"/>
            <a:r>
              <a:rPr lang="fa-IR" dirty="0">
                <a:cs typeface="B Lotus" pitchFamily="2" charset="-78"/>
              </a:rPr>
              <a:t>چگونه رژیم غذایی متعادل داشته باشیم</a:t>
            </a:r>
            <a:r>
              <a:rPr lang="fa-IR" dirty="0" smtClean="0">
                <a:cs typeface="B Lotus" pitchFamily="2" charset="-78"/>
              </a:rPr>
              <a:t>: </a:t>
            </a:r>
            <a:br>
              <a:rPr lang="fa-IR" dirty="0" smtClean="0">
                <a:cs typeface="B Lotus" pitchFamily="2" charset="-78"/>
              </a:rPr>
            </a:br>
            <a:r>
              <a:rPr lang="fa-IR" dirty="0" smtClean="0">
                <a:cs typeface="B Lotus" pitchFamily="2" charset="-78"/>
              </a:rPr>
              <a:t>گروههای پنجگانه غذایی</a:t>
            </a:r>
            <a:br>
              <a:rPr lang="fa-IR" dirty="0" smtClean="0">
                <a:cs typeface="B Lotus" pitchFamily="2" charset="-78"/>
              </a:rPr>
            </a:br>
            <a:r>
              <a:rPr lang="fa-IR" dirty="0" smtClean="0">
                <a:cs typeface="B Lotus" pitchFamily="2" charset="-78"/>
              </a:rPr>
              <a:t>هرم غذایی</a:t>
            </a:r>
            <a:endParaRPr lang="en-US" dirty="0">
              <a:cs typeface="B Lotus" pitchFamily="2" charset="-78"/>
            </a:endParaRPr>
          </a:p>
        </p:txBody>
      </p:sp>
      <p:sp>
        <p:nvSpPr>
          <p:cNvPr id="3" name="Content Placeholder 2"/>
          <p:cNvSpPr>
            <a:spLocks noGrp="1"/>
          </p:cNvSpPr>
          <p:nvPr>
            <p:ph sz="quarter" idx="1"/>
          </p:nvPr>
        </p:nvSpPr>
        <p:spPr>
          <a:xfrm>
            <a:off x="4267200" y="2209800"/>
            <a:ext cx="4419600" cy="2667000"/>
          </a:xfrm>
        </p:spPr>
        <p:style>
          <a:lnRef idx="1">
            <a:schemeClr val="accent3"/>
          </a:lnRef>
          <a:fillRef idx="2">
            <a:schemeClr val="accent3"/>
          </a:fillRef>
          <a:effectRef idx="1">
            <a:schemeClr val="accent3"/>
          </a:effectRef>
          <a:fontRef idx="minor">
            <a:schemeClr val="dk1"/>
          </a:fontRef>
        </p:style>
        <p:txBody>
          <a:bodyPr/>
          <a:lstStyle/>
          <a:p>
            <a:pPr algn="r" rtl="1"/>
            <a:r>
              <a:rPr lang="fa-IR" dirty="0" smtClean="0">
                <a:cs typeface="B Lotus" pitchFamily="2" charset="-78"/>
              </a:rPr>
              <a:t> غلات</a:t>
            </a:r>
          </a:p>
          <a:p>
            <a:pPr algn="r" rtl="1"/>
            <a:r>
              <a:rPr lang="fa-IR" dirty="0" smtClean="0">
                <a:cs typeface="B Lotus" pitchFamily="2" charset="-78"/>
              </a:rPr>
              <a:t>شیر و لبنیات</a:t>
            </a:r>
          </a:p>
          <a:p>
            <a:pPr algn="r" rtl="1"/>
            <a:r>
              <a:rPr lang="fa-IR" dirty="0" smtClean="0">
                <a:cs typeface="B Lotus" pitchFamily="2" charset="-78"/>
              </a:rPr>
              <a:t>گوشت، مرغ، ماهی، تخم مرغ و حبوبات</a:t>
            </a:r>
          </a:p>
          <a:p>
            <a:pPr algn="r" rtl="1"/>
            <a:r>
              <a:rPr lang="fa-IR" dirty="0" smtClean="0">
                <a:cs typeface="B Lotus" pitchFamily="2" charset="-78"/>
              </a:rPr>
              <a:t>سبزیها </a:t>
            </a:r>
          </a:p>
          <a:p>
            <a:pPr algn="r" rtl="1"/>
            <a:r>
              <a:rPr lang="fa-IR" dirty="0" smtClean="0">
                <a:cs typeface="B Lotus" pitchFamily="2" charset="-78"/>
              </a:rPr>
              <a:t> میوه ها</a:t>
            </a:r>
            <a:endParaRPr lang="en-US" dirty="0">
              <a:cs typeface="B Lotus" pitchFamily="2" charset="-78"/>
            </a:endParaRPr>
          </a:p>
        </p:txBody>
      </p:sp>
      <p:pic>
        <p:nvPicPr>
          <p:cNvPr id="4" name="Picture 3" descr="5555.jpg"/>
          <p:cNvPicPr>
            <a:picLocks noChangeAspect="1"/>
          </p:cNvPicPr>
          <p:nvPr/>
        </p:nvPicPr>
        <p:blipFill>
          <a:blip r:embed="rId2" cstate="print"/>
          <a:stretch>
            <a:fillRect/>
          </a:stretch>
        </p:blipFill>
        <p:spPr>
          <a:xfrm>
            <a:off x="228600" y="2133600"/>
            <a:ext cx="3914775" cy="2819400"/>
          </a:xfrm>
          <a:prstGeom prst="rect">
            <a:avLst/>
          </a:prstGeom>
        </p:spPr>
      </p:pic>
    </p:spTree>
    <p:extLst>
      <p:ext uri="{BB962C8B-B14F-4D97-AF65-F5344CB8AC3E}">
        <p14:creationId xmlns:p14="http://schemas.microsoft.com/office/powerpoint/2010/main" val="9468437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Footer Placeholder 2"/>
          <p:cNvSpPr>
            <a:spLocks noGrp="1"/>
          </p:cNvSpPr>
          <p:nvPr>
            <p:ph type="ftr" sz="quarter" idx="11"/>
          </p:nvPr>
        </p:nvSpPr>
        <p:spPr>
          <a:xfrm>
            <a:off x="2895600" y="51816"/>
            <a:ext cx="4114800" cy="329184"/>
          </a:xfrm>
        </p:spPr>
        <p:txBody>
          <a:bodyPr/>
          <a:lstStyle/>
          <a:p>
            <a:r>
              <a:rPr lang="fa-IR" sz="3600" dirty="0" smtClean="0">
                <a:cs typeface="B Nazanin" panose="00000400000000000000" pitchFamily="2" charset="-78"/>
              </a:rPr>
              <a:t>هرم غذایی مدیترانه ای</a:t>
            </a:r>
            <a:endParaRPr lang="en-US" sz="3600" dirty="0">
              <a:cs typeface="B Nazanin" panose="00000400000000000000" pitchFamily="2" charset="-78"/>
            </a:endParaRPr>
          </a:p>
        </p:txBody>
      </p:sp>
      <p:pic>
        <p:nvPicPr>
          <p:cNvPr id="2050" name="Picture 2" descr="رژیم غذایی مدیترانه ا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7696200" cy="5514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731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49264" y="985839"/>
            <a:ext cx="8245475" cy="892175"/>
          </a:xfrm>
        </p:spPr>
        <p:txBody>
          <a:bodyPr rtlCol="0"/>
          <a:lstStyle/>
          <a:p>
            <a:pPr algn="r" rtl="1">
              <a:defRPr/>
            </a:pPr>
            <a:r>
              <a:rPr lang="fa-IR" dirty="0">
                <a:cs typeface="B Homa" pitchFamily="2" charset="-78"/>
              </a:rPr>
              <a:t>عوارض چاقی</a:t>
            </a:r>
            <a:endParaRPr lang="en-US" dirty="0"/>
          </a:p>
        </p:txBody>
      </p:sp>
      <p:sp>
        <p:nvSpPr>
          <p:cNvPr id="9219" name="Content Placeholder 7"/>
          <p:cNvSpPr>
            <a:spLocks noGrp="1"/>
          </p:cNvSpPr>
          <p:nvPr>
            <p:ph idx="1"/>
          </p:nvPr>
        </p:nvSpPr>
        <p:spPr>
          <a:xfrm>
            <a:off x="449263" y="1878014"/>
            <a:ext cx="8245475" cy="3360738"/>
          </a:xfrm>
        </p:spPr>
        <p:txBody>
          <a:bodyPr/>
          <a:lstStyle/>
          <a:p>
            <a:endParaRPr lang="en-US" altLang="en-US" smtClean="0"/>
          </a:p>
        </p:txBody>
      </p:sp>
      <p:graphicFrame>
        <p:nvGraphicFramePr>
          <p:cNvPr id="4" name="Content Placeholder 8"/>
          <p:cNvGraphicFramePr>
            <a:graphicFrameLocks/>
          </p:cNvGraphicFramePr>
          <p:nvPr/>
        </p:nvGraphicFramePr>
        <p:xfrm>
          <a:off x="601670" y="2384297"/>
          <a:ext cx="7786868" cy="3512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53889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pic>
        <p:nvPicPr>
          <p:cNvPr id="4098" name="Picture 2" descr="Farsi Healthy Eating 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753600" cy="762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367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78536"/>
            <a:ext cx="8229600" cy="990600"/>
          </a:xfrm>
        </p:spPr>
        <p:txBody>
          <a:bodyPr/>
          <a:lstStyle/>
          <a:p>
            <a:r>
              <a:rPr lang="fa-IR" dirty="0" smtClean="0">
                <a:cs typeface="B Nazanin" panose="00000400000000000000" pitchFamily="2" charset="-78"/>
              </a:rPr>
              <a:t>راهنمای مصرف گروه های غذایی</a:t>
            </a:r>
            <a:endParaRPr lang="en-US" dirty="0">
              <a:cs typeface="B Nazanin" panose="00000400000000000000" pitchFamily="2" charset="-78"/>
            </a:endParaRPr>
          </a:p>
        </p:txBody>
      </p:sp>
      <p:sp>
        <p:nvSpPr>
          <p:cNvPr id="4" name="Footer Placeholder 3"/>
          <p:cNvSpPr>
            <a:spLocks noGrp="1"/>
          </p:cNvSpPr>
          <p:nvPr>
            <p:ph type="ftr" sz="quarter" idx="11"/>
          </p:nvPr>
        </p:nvSpPr>
        <p:spPr/>
        <p:txBody>
          <a:bodyPr/>
          <a:lstStyle/>
          <a:p>
            <a:endParaRPr lang="en-US" dirty="0"/>
          </a:p>
        </p:txBody>
      </p:sp>
      <p:pic>
        <p:nvPicPr>
          <p:cNvPr id="7170" name="Picture 2" descr="هرم غذایی چه کمکی به ما می‌کند؟"/>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3999"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6153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524000"/>
            <a:ext cx="8229600" cy="4157471"/>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algn="r" rtl="1"/>
            <a:r>
              <a:rPr lang="fa-IR" sz="2800" dirty="0" smtClean="0">
                <a:cs typeface="B Lotus" pitchFamily="2" charset="-78"/>
              </a:rPr>
              <a:t> پیروی از رژیم غذایی استاندارد </a:t>
            </a:r>
            <a:r>
              <a:rPr lang="fa-IR" sz="2800" dirty="0">
                <a:cs typeface="B Lotus" pitchFamily="2" charset="-78"/>
              </a:rPr>
              <a:t>کاهش وزن متناسب با وضعیت اجتماعی اقتصادی </a:t>
            </a:r>
            <a:endParaRPr lang="fa-IR" sz="2800" dirty="0" smtClean="0">
              <a:cs typeface="B Lotus" pitchFamily="2" charset="-78"/>
            </a:endParaRPr>
          </a:p>
          <a:p>
            <a:pPr algn="r" rtl="1"/>
            <a:r>
              <a:rPr lang="fa-IR" sz="2800" dirty="0" smtClean="0">
                <a:cs typeface="B Lotus" pitchFamily="2" charset="-78"/>
              </a:rPr>
              <a:t>هدف کاهش توده چربی  ضمن حفظ توده عضلانی و آب بدن است و حفظ وزن کاهش یافته</a:t>
            </a:r>
          </a:p>
          <a:p>
            <a:pPr algn="r" rtl="1"/>
            <a:r>
              <a:rPr lang="fa-IR" sz="2800" dirty="0" smtClean="0">
                <a:cs typeface="B Lotus" pitchFamily="2" charset="-78"/>
              </a:rPr>
              <a:t>اصلاح عادات غذایی و تغییر نگرش نسبت به تغذیه به عنوان یک عامل مزمن نه مقطعی</a:t>
            </a:r>
          </a:p>
          <a:p>
            <a:pPr algn="r" rtl="1"/>
            <a:r>
              <a:rPr lang="fa-IR" sz="2800" dirty="0" smtClean="0">
                <a:cs typeface="B Lotus" pitchFamily="2" charset="-78"/>
              </a:rPr>
              <a:t>اصلاح انتخاب های غذایی </a:t>
            </a:r>
          </a:p>
          <a:p>
            <a:pPr algn="r" rtl="1"/>
            <a:r>
              <a:rPr lang="fa-IR" sz="2800" dirty="0" smtClean="0">
                <a:cs typeface="B Lotus" pitchFamily="2" charset="-78"/>
              </a:rPr>
              <a:t>عدم کالری شماری</a:t>
            </a:r>
          </a:p>
          <a:p>
            <a:pPr algn="r" rtl="1"/>
            <a:r>
              <a:rPr lang="fa-IR" sz="2800" dirty="0" smtClean="0">
                <a:cs typeface="B Lotus" pitchFamily="2" charset="-78"/>
              </a:rPr>
              <a:t>شناخت رفتار درمانی با کمک روانشناس</a:t>
            </a:r>
          </a:p>
          <a:p>
            <a:pPr algn="r" rtl="1"/>
            <a:r>
              <a:rPr lang="fa-IR" sz="2800" dirty="0" smtClean="0">
                <a:cs typeface="B Lotus" pitchFamily="2" charset="-78"/>
              </a:rPr>
              <a:t>داشتن نظم غذا خوردن (سه وعده و 2 تا 3 میانوعده سبک)</a:t>
            </a:r>
          </a:p>
          <a:p>
            <a:pPr algn="r" rtl="1"/>
            <a:r>
              <a:rPr lang="fa-IR" sz="2800" dirty="0" smtClean="0">
                <a:cs typeface="B Lotus" pitchFamily="2" charset="-78"/>
              </a:rPr>
              <a:t>عدم حذف وعده های اصلی</a:t>
            </a:r>
          </a:p>
          <a:p>
            <a:pPr algn="r" rtl="1"/>
            <a:r>
              <a:rPr lang="fa-IR" sz="2800" dirty="0" smtClean="0">
                <a:cs typeface="B Lotus" pitchFamily="2" charset="-78"/>
              </a:rPr>
              <a:t>اصلاح الگوی خواب</a:t>
            </a:r>
          </a:p>
          <a:p>
            <a:pPr algn="r" rtl="1"/>
            <a:r>
              <a:rPr lang="fa-IR" altLang="en-US" sz="2800" b="1" dirty="0">
                <a:cs typeface="2  Nazanin" pitchFamily="2" charset="0"/>
              </a:rPr>
              <a:t>حمایت اجتماعی</a:t>
            </a:r>
            <a:endParaRPr lang="fa-IR" sz="2800" dirty="0" smtClean="0">
              <a:cs typeface="B Lotus" pitchFamily="2" charset="-78"/>
            </a:endParaRPr>
          </a:p>
          <a:p>
            <a:pPr algn="r" rtl="1"/>
            <a:r>
              <a:rPr lang="fa-IR" sz="2800" dirty="0" smtClean="0">
                <a:cs typeface="B Lotus" pitchFamily="2" charset="-78"/>
              </a:rPr>
              <a:t>فعالیت بدنی منظم (هوازی و غیر هوازی)</a:t>
            </a:r>
          </a:p>
        </p:txBody>
      </p:sp>
      <p:sp>
        <p:nvSpPr>
          <p:cNvPr id="3" name="Title 2"/>
          <p:cNvSpPr>
            <a:spLocks noGrp="1"/>
          </p:cNvSpPr>
          <p:nvPr>
            <p:ph type="title"/>
          </p:nvPr>
        </p:nvSpPr>
        <p:spPr/>
        <p:txBody>
          <a:bodyPr>
            <a:normAutofit/>
          </a:bodyPr>
          <a:lstStyle/>
          <a:p>
            <a:pPr algn="ctr" rtl="1"/>
            <a:r>
              <a:rPr lang="fa-IR" dirty="0" smtClean="0">
                <a:cs typeface="B Lotus" pitchFamily="2" charset="-78"/>
              </a:rPr>
              <a:t>چگونه می توان بحران اضافه وزن و چاقی را کنترل کرد؟</a:t>
            </a:r>
            <a:endParaRPr lang="en-US" dirty="0">
              <a:cs typeface="B Lotus" pitchFamily="2" charset="-78"/>
            </a:endParaRPr>
          </a:p>
        </p:txBody>
      </p:sp>
      <p:pic>
        <p:nvPicPr>
          <p:cNvPr id="4" name="Picture 8">
            <a:extLst>
              <a:ext uri="{FF2B5EF4-FFF2-40B4-BE49-F238E27FC236}">
                <a16:creationId xmlns="" xmlns:a16="http://schemas.microsoft.com/office/drawing/2014/main" id="{BD577FAC-AF4C-4272-8F68-8FD9F1C1A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253" y="3124200"/>
            <a:ext cx="3652838" cy="3276600"/>
          </a:xfrm>
          <a:prstGeom prst="rect">
            <a:avLst/>
          </a:prstGeom>
          <a:noFill/>
        </p:spPr>
      </p:pic>
    </p:spTree>
    <p:extLst>
      <p:ext uri="{BB962C8B-B14F-4D97-AF65-F5344CB8AC3E}">
        <p14:creationId xmlns:p14="http://schemas.microsoft.com/office/powerpoint/2010/main" val="27915177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a:xfrm>
            <a:off x="2439987" y="23464"/>
            <a:ext cx="4114800" cy="329184"/>
          </a:xfrm>
        </p:spPr>
        <p:txBody>
          <a:bodyPr/>
          <a:lstStyle/>
          <a:p>
            <a:r>
              <a:rPr lang="fa-IR" sz="2800" dirty="0" smtClean="0">
                <a:cs typeface="B Nazanin" panose="00000400000000000000" pitchFamily="2" charset="-78"/>
              </a:rPr>
              <a:t>الگوی غذایی مدیترانه ای</a:t>
            </a:r>
            <a:endParaRPr lang="en-US" sz="2800" dirty="0">
              <a:cs typeface="B Nazanin" panose="00000400000000000000" pitchFamily="2" charset="-78"/>
            </a:endParaRPr>
          </a:p>
        </p:txBody>
      </p:sp>
      <p:sp>
        <p:nvSpPr>
          <p:cNvPr id="4" name="AutoShape 2" descr="رژیم غذایی بشقاب من چیست؟"/>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رژیم غذایی بشقاب من چیست؟"/>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بشقاب غذای سالم (Farsi) | The Nutrition Source | Harvard T.H. Chan School  of Public Healt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بشقاب غذای سالم (Farsi) | The Nutrition Source | Harvard T.H. Chan School  of Public Health"/>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2" name="Picture 10" descr="رژیم مدیترانه ای | آشنایی با بهترین رژیم غذایی سال ۲۰۲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1079"/>
            <a:ext cx="9144000" cy="608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613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نمونه غذای ایرانی </a:t>
            </a:r>
            <a:endParaRPr lang="en-US" dirty="0"/>
          </a:p>
        </p:txBody>
      </p:sp>
      <p:sp>
        <p:nvSpPr>
          <p:cNvPr id="4" name="Footer Placeholder 3"/>
          <p:cNvSpPr>
            <a:spLocks noGrp="1"/>
          </p:cNvSpPr>
          <p:nvPr>
            <p:ph type="ftr" sz="quarter" idx="11"/>
          </p:nvPr>
        </p:nvSpPr>
        <p:spPr/>
        <p:txBody>
          <a:bodyPr/>
          <a:lstStyle/>
          <a:p>
            <a:endParaRPr lang="en-US" dirty="0"/>
          </a:p>
        </p:txBody>
      </p:sp>
      <p:pic>
        <p:nvPicPr>
          <p:cNvPr id="6146" name="Picture 2" descr="طرز پخت برنج شمال - فروشگاه اینترنتی برنج شالی کوب"/>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025" y="1709929"/>
            <a:ext cx="8892975" cy="514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1340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2"/>
          <p:cNvSpPr txBox="1">
            <a:spLocks/>
          </p:cNvSpPr>
          <p:nvPr/>
        </p:nvSpPr>
        <p:spPr>
          <a:xfrm>
            <a:off x="7055604" y="5495119"/>
            <a:ext cx="2088397" cy="505632"/>
          </a:xfrm>
          <a:prstGeom prst="rect">
            <a:avLst/>
          </a:prstGeom>
          <a:solidFill>
            <a:srgbClr val="7030A0"/>
          </a:solidFill>
        </p:spPr>
        <p:txBody>
          <a:bodyPr vert="horz" lIns="68580" tIns="34290" rIns="68580" bIns="34290" rtlCol="0" anchor="b"/>
          <a:lstStyle>
            <a:defPPr>
              <a:defRPr lang="en-US"/>
            </a:defPPr>
            <a:lvl1pPr marL="0" algn="l" defTabSz="457200" rtl="0" eaLnBrk="1" latinLnBrk="0" hangingPunct="1">
              <a:defRPr sz="1100" b="0" i="0" kern="1200">
                <a:solidFill>
                  <a:schemeClr val="tx1">
                    <a:tint val="75000"/>
                    <a:alpha val="6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500" dirty="0">
              <a:solidFill>
                <a:schemeClr val="tx1"/>
              </a:solidFill>
              <a:cs typeface="B Titr" panose="00000700000000000000" pitchFamily="2" charset="-78"/>
            </a:endParaRPr>
          </a:p>
        </p:txBody>
      </p:sp>
      <p:sp>
        <p:nvSpPr>
          <p:cNvPr id="11" name="Horizontal Scroll 10"/>
          <p:cNvSpPr/>
          <p:nvPr/>
        </p:nvSpPr>
        <p:spPr>
          <a:xfrm>
            <a:off x="1204419" y="375194"/>
            <a:ext cx="6851317" cy="89502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a-IR" sz="2700" dirty="0">
                <a:solidFill>
                  <a:schemeClr val="accent3">
                    <a:lumMod val="40000"/>
                    <a:lumOff val="60000"/>
                  </a:schemeClr>
                </a:solidFill>
                <a:cs typeface="B Titr" panose="00000700000000000000" pitchFamily="2" charset="-78"/>
              </a:rPr>
              <a:t>ورزش بهتر است یا رژیم غذایی؟</a:t>
            </a:r>
            <a:endParaRPr lang="fa-IR" sz="3300" dirty="0">
              <a:solidFill>
                <a:schemeClr val="accent3">
                  <a:lumMod val="40000"/>
                  <a:lumOff val="60000"/>
                </a:schemeClr>
              </a:solidFill>
              <a:cs typeface="B Titr" panose="00000700000000000000" pitchFamily="2" charset="-78"/>
            </a:endParaRPr>
          </a:p>
        </p:txBody>
      </p:sp>
      <p:sp>
        <p:nvSpPr>
          <p:cNvPr id="12" name="Title 1"/>
          <p:cNvSpPr txBox="1">
            <a:spLocks/>
          </p:cNvSpPr>
          <p:nvPr/>
        </p:nvSpPr>
        <p:spPr>
          <a:xfrm>
            <a:off x="109455" y="1334833"/>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defTabSz="342900" rtl="1">
              <a:defRPr/>
            </a:pPr>
            <a:endParaRPr lang="en-US" sz="2700" dirty="0">
              <a:solidFill>
                <a:srgbClr val="002060"/>
              </a:solidFill>
              <a:latin typeface="Trebuchet MS"/>
            </a:endParaRPr>
          </a:p>
        </p:txBody>
      </p:sp>
      <p:sp>
        <p:nvSpPr>
          <p:cNvPr id="19" name="Slide Number Placeholder 4"/>
          <p:cNvSpPr txBox="1">
            <a:spLocks/>
          </p:cNvSpPr>
          <p:nvPr/>
        </p:nvSpPr>
        <p:spPr>
          <a:xfrm>
            <a:off x="6442998" y="5388272"/>
            <a:ext cx="512504" cy="273844"/>
          </a:xfrm>
          <a:prstGeom prst="rect">
            <a:avLst/>
          </a:prstGeom>
        </p:spPr>
        <p:txBody>
          <a:bodyPr vert="horz" lIns="68580" tIns="34290" rIns="68580" bIns="3429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D57F1E4F-1CFF-5643-939E-217C01CDF565}" type="slidenum">
              <a:rPr lang="en-US" sz="675">
                <a:solidFill>
                  <a:srgbClr val="90C226"/>
                </a:solidFill>
                <a:latin typeface="Trebuchet MS"/>
              </a:rPr>
              <a:pPr defTabSz="342900">
                <a:defRPr/>
              </a:pPr>
              <a:t>35</a:t>
            </a:fld>
            <a:endParaRPr lang="en-US" sz="675" dirty="0">
              <a:solidFill>
                <a:srgbClr val="90C226"/>
              </a:solidFill>
              <a:latin typeface="Trebuchet MS"/>
            </a:endParaRPr>
          </a:p>
        </p:txBody>
      </p:sp>
      <p:sp>
        <p:nvSpPr>
          <p:cNvPr id="15" name="Title 1"/>
          <p:cNvSpPr txBox="1">
            <a:spLocks/>
          </p:cNvSpPr>
          <p:nvPr/>
        </p:nvSpPr>
        <p:spPr>
          <a:xfrm>
            <a:off x="762000" y="1651277"/>
            <a:ext cx="6806816" cy="857250"/>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vert="horz" lIns="68580" tIns="34290" rIns="68580" bIns="34290" rtlCol="1" anchor="ctr">
            <a:noAutofit/>
          </a:bodyPr>
          <a:lstStyle>
            <a:lvl1pPr algn="ctr" defTabSz="914400" rtl="1"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defTabSz="685800">
              <a:defRPr/>
            </a:pPr>
            <a:r>
              <a:rPr lang="fa-IR" sz="3000" dirty="0">
                <a:solidFill>
                  <a:sysClr val="windowText" lastClr="000000"/>
                </a:solidFill>
                <a:latin typeface="Calibri"/>
                <a:cs typeface="B Lotus"/>
              </a:rPr>
              <a:t>آيا فعاليت ورزشی به تنهايی موجب كاهش وزن می شود؟</a:t>
            </a:r>
          </a:p>
        </p:txBody>
      </p:sp>
      <p:pic>
        <p:nvPicPr>
          <p:cNvPr id="4" name="Picture 3"/>
          <p:cNvPicPr>
            <a:picLocks noChangeAspect="1"/>
          </p:cNvPicPr>
          <p:nvPr/>
        </p:nvPicPr>
        <p:blipFill>
          <a:blip r:embed="rId3"/>
          <a:stretch>
            <a:fillRect/>
          </a:stretch>
        </p:blipFill>
        <p:spPr>
          <a:xfrm>
            <a:off x="306064" y="2672936"/>
            <a:ext cx="3471024" cy="3832817"/>
          </a:xfrm>
          <a:prstGeom prst="rect">
            <a:avLst/>
          </a:prstGeom>
        </p:spPr>
      </p:pic>
      <p:pic>
        <p:nvPicPr>
          <p:cNvPr id="5" name="Picture 4"/>
          <p:cNvPicPr>
            <a:picLocks noChangeAspect="1"/>
          </p:cNvPicPr>
          <p:nvPr/>
        </p:nvPicPr>
        <p:blipFill>
          <a:blip r:embed="rId4"/>
          <a:stretch>
            <a:fillRect/>
          </a:stretch>
        </p:blipFill>
        <p:spPr>
          <a:xfrm>
            <a:off x="4343387" y="2672935"/>
            <a:ext cx="3683199" cy="3832817"/>
          </a:xfrm>
          <a:prstGeom prst="rect">
            <a:avLst/>
          </a:prstGeom>
        </p:spPr>
      </p:pic>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3418897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25" y="1752278"/>
            <a:ext cx="6873068" cy="4219172"/>
          </a:xfrm>
          <a:solidFill>
            <a:schemeClr val="accent3"/>
          </a:solidFill>
          <a:ln>
            <a:solidFill>
              <a:schemeClr val="bg1"/>
            </a:solidFill>
          </a:ln>
        </p:spPr>
        <p:txBody>
          <a:bodyPr>
            <a:noAutofit/>
          </a:bodyPr>
          <a:lstStyle/>
          <a:p>
            <a:pPr algn="r" rtl="1">
              <a:lnSpc>
                <a:spcPct val="150000"/>
              </a:lnSpc>
            </a:pPr>
            <a:r>
              <a:rPr lang="fa-IR" sz="1800" b="1" dirty="0">
                <a:solidFill>
                  <a:srgbClr val="FF0000"/>
                </a:solidFill>
                <a:cs typeface="B Titr" panose="00000700000000000000" pitchFamily="2" charset="-78"/>
              </a:rPr>
              <a:t/>
            </a:r>
            <a:br>
              <a:rPr lang="fa-IR" sz="1800" b="1" dirty="0">
                <a:solidFill>
                  <a:srgbClr val="FF0000"/>
                </a:solidFill>
                <a:cs typeface="B Titr" panose="00000700000000000000" pitchFamily="2" charset="-78"/>
              </a:rPr>
            </a:br>
            <a:r>
              <a:rPr lang="fa-IR" sz="1800" b="1" dirty="0">
                <a:solidFill>
                  <a:srgbClr val="FF0000"/>
                </a:solidFill>
                <a:cs typeface="B Titr" panose="00000700000000000000" pitchFamily="2" charset="-78"/>
              </a:rPr>
              <a:t/>
            </a:r>
            <a:br>
              <a:rPr lang="fa-IR" sz="1800" b="1" dirty="0">
                <a:solidFill>
                  <a:srgbClr val="FF0000"/>
                </a:solidFill>
                <a:cs typeface="B Titr" panose="00000700000000000000" pitchFamily="2" charset="-78"/>
              </a:rPr>
            </a:br>
            <a:endParaRPr lang="fa-IR" sz="1800" b="1" dirty="0">
              <a:solidFill>
                <a:srgbClr val="FF0000"/>
              </a:solidFill>
              <a:cs typeface="B Titr" panose="00000700000000000000" pitchFamily="2" charset="-78"/>
            </a:endParaRPr>
          </a:p>
        </p:txBody>
      </p:sp>
      <p:sp>
        <p:nvSpPr>
          <p:cNvPr id="11" name="Horizontal Scroll 10"/>
          <p:cNvSpPr/>
          <p:nvPr/>
        </p:nvSpPr>
        <p:spPr>
          <a:xfrm>
            <a:off x="990600" y="-118959"/>
            <a:ext cx="6851317" cy="895028"/>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2700" dirty="0">
                <a:solidFill>
                  <a:schemeClr val="accent3">
                    <a:lumMod val="40000"/>
                    <a:lumOff val="60000"/>
                  </a:schemeClr>
                </a:solidFill>
                <a:latin typeface="Arial Black" panose="020B0A04020102020204" pitchFamily="34" charset="0"/>
                <a:cs typeface="B Titr" panose="00000700000000000000" pitchFamily="2" charset="-78"/>
              </a:rPr>
              <a:t>نوع ورزش (مقاومتی یا هوازی یا ترکیبی)؟</a:t>
            </a:r>
          </a:p>
        </p:txBody>
      </p:sp>
      <p:sp>
        <p:nvSpPr>
          <p:cNvPr id="12" name="Title 1"/>
          <p:cNvSpPr txBox="1">
            <a:spLocks/>
          </p:cNvSpPr>
          <p:nvPr/>
        </p:nvSpPr>
        <p:spPr>
          <a:xfrm>
            <a:off x="109455" y="1334833"/>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defTabSz="342900" rtl="1">
              <a:defRPr/>
            </a:pPr>
            <a:endParaRPr lang="en-US" sz="2700" dirty="0">
              <a:solidFill>
                <a:srgbClr val="002060"/>
              </a:solidFill>
              <a:latin typeface="Trebuchet MS"/>
            </a:endParaRPr>
          </a:p>
        </p:txBody>
      </p:sp>
      <p:sp>
        <p:nvSpPr>
          <p:cNvPr id="13" name="Content Placeholder 2"/>
          <p:cNvSpPr txBox="1">
            <a:spLocks/>
          </p:cNvSpPr>
          <p:nvPr/>
        </p:nvSpPr>
        <p:spPr>
          <a:xfrm>
            <a:off x="106670" y="1815167"/>
            <a:ext cx="6686550" cy="3283977"/>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57213" lvl="1" indent="-214313" algn="ctr" defTabSz="342900" rtl="1">
              <a:spcBef>
                <a:spcPts val="750"/>
              </a:spcBef>
              <a:buClr>
                <a:srgbClr val="90C226"/>
              </a:buClr>
              <a:buFont typeface="Courier New" panose="02070309020205020404" pitchFamily="49" charset="0"/>
              <a:buChar char="o"/>
              <a:defRPr/>
            </a:pPr>
            <a:endParaRPr lang="fa-IR" sz="1800" b="1" u="sng" dirty="0">
              <a:solidFill>
                <a:srgbClr val="2F1BA5"/>
              </a:solidFill>
              <a:latin typeface="Times New Roman" panose="02020603050405020304" pitchFamily="18" charset="0"/>
              <a:cs typeface="B Titr" panose="00000700000000000000" pitchFamily="2" charset="-78"/>
            </a:endParaRPr>
          </a:p>
          <a:p>
            <a:pPr marL="0" indent="0" algn="ctr" defTabSz="342900" rtl="1">
              <a:spcBef>
                <a:spcPts val="750"/>
              </a:spcBef>
              <a:buClr>
                <a:srgbClr val="90C226"/>
              </a:buClr>
              <a:buNone/>
              <a:defRPr/>
            </a:pPr>
            <a:endParaRPr lang="en-US" dirty="0">
              <a:solidFill>
                <a:srgbClr val="2F1BA5"/>
              </a:solidFill>
              <a:latin typeface="Trebuchet MS"/>
              <a:cs typeface="B Titr" panose="00000700000000000000" pitchFamily="2" charset="-78"/>
            </a:endParaRPr>
          </a:p>
        </p:txBody>
      </p:sp>
      <p:sp>
        <p:nvSpPr>
          <p:cNvPr id="19" name="Slide Number Placeholder 4"/>
          <p:cNvSpPr txBox="1">
            <a:spLocks/>
          </p:cNvSpPr>
          <p:nvPr/>
        </p:nvSpPr>
        <p:spPr>
          <a:xfrm>
            <a:off x="6442998" y="5388272"/>
            <a:ext cx="512504" cy="273844"/>
          </a:xfrm>
          <a:prstGeom prst="rect">
            <a:avLst/>
          </a:prstGeom>
        </p:spPr>
        <p:txBody>
          <a:bodyPr vert="horz" lIns="68580" tIns="34290" rIns="68580" bIns="3429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D57F1E4F-1CFF-5643-939E-217C01CDF565}" type="slidenum">
              <a:rPr lang="en-US" sz="675">
                <a:solidFill>
                  <a:srgbClr val="90C226"/>
                </a:solidFill>
                <a:latin typeface="Trebuchet MS"/>
              </a:rPr>
              <a:pPr defTabSz="342900">
                <a:defRPr/>
              </a:pPr>
              <a:t>36</a:t>
            </a:fld>
            <a:endParaRPr lang="en-US" sz="675" dirty="0">
              <a:solidFill>
                <a:srgbClr val="90C226"/>
              </a:solidFill>
              <a:latin typeface="Trebuchet MS"/>
            </a:endParaRPr>
          </a:p>
        </p:txBody>
      </p:sp>
      <p:pic>
        <p:nvPicPr>
          <p:cNvPr id="10" name="Picture 9"/>
          <p:cNvPicPr>
            <a:picLocks noChangeAspect="1"/>
          </p:cNvPicPr>
          <p:nvPr/>
        </p:nvPicPr>
        <p:blipFill rotWithShape="1">
          <a:blip r:embed="rId3"/>
          <a:srcRect l="26329" t="11520" r="26364" b="13853"/>
          <a:stretch/>
        </p:blipFill>
        <p:spPr>
          <a:xfrm>
            <a:off x="108432" y="776069"/>
            <a:ext cx="9035567" cy="6081931"/>
          </a:xfrm>
          <a:prstGeom prst="rect">
            <a:avLst/>
          </a:prstGeom>
        </p:spPr>
      </p:pic>
    </p:spTree>
    <p:extLst>
      <p:ext uri="{BB962C8B-B14F-4D97-AF65-F5344CB8AC3E}">
        <p14:creationId xmlns:p14="http://schemas.microsoft.com/office/powerpoint/2010/main" val="601169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orizontal Scroll 10"/>
          <p:cNvSpPr/>
          <p:nvPr/>
        </p:nvSpPr>
        <p:spPr>
          <a:xfrm>
            <a:off x="762000" y="376917"/>
            <a:ext cx="6851317" cy="957916"/>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fa-IR" sz="2700" dirty="0">
                <a:solidFill>
                  <a:schemeClr val="accent3">
                    <a:lumMod val="40000"/>
                    <a:lumOff val="60000"/>
                  </a:schemeClr>
                </a:solidFill>
                <a:latin typeface="Arial Black" panose="020B0A04020102020204" pitchFamily="34" charset="0"/>
                <a:cs typeface="B Titr" panose="00000700000000000000" pitchFamily="2" charset="-78"/>
              </a:rPr>
              <a:t>تمرينات شکمی (</a:t>
            </a:r>
            <a:r>
              <a:rPr lang="en-GB" sz="2700" dirty="0">
                <a:solidFill>
                  <a:schemeClr val="accent3">
                    <a:lumMod val="40000"/>
                    <a:lumOff val="60000"/>
                  </a:schemeClr>
                </a:solidFill>
                <a:latin typeface="Arial Black" panose="020B0A04020102020204" pitchFamily="34" charset="0"/>
                <a:cs typeface="B Titr" panose="00000700000000000000" pitchFamily="2" charset="-78"/>
              </a:rPr>
              <a:t>Abdominal Exercise </a:t>
            </a:r>
            <a:r>
              <a:rPr lang="fa-IR" sz="2700" dirty="0">
                <a:solidFill>
                  <a:schemeClr val="accent3">
                    <a:lumMod val="40000"/>
                    <a:lumOff val="60000"/>
                  </a:schemeClr>
                </a:solidFill>
                <a:latin typeface="Arial Black" panose="020B0A04020102020204" pitchFamily="34" charset="0"/>
                <a:cs typeface="B Titr" panose="00000700000000000000" pitchFamily="2" charset="-78"/>
              </a:rPr>
              <a:t>)</a:t>
            </a:r>
            <a:endParaRPr lang="en-GB" sz="2700" dirty="0">
              <a:solidFill>
                <a:schemeClr val="accent3">
                  <a:lumMod val="40000"/>
                  <a:lumOff val="60000"/>
                </a:schemeClr>
              </a:solidFill>
              <a:latin typeface="Arial Black" panose="020B0A04020102020204" pitchFamily="34" charset="0"/>
              <a:cs typeface="B Titr" panose="00000700000000000000" pitchFamily="2" charset="-78"/>
            </a:endParaRPr>
          </a:p>
        </p:txBody>
      </p:sp>
      <p:sp>
        <p:nvSpPr>
          <p:cNvPr id="12" name="Title 1"/>
          <p:cNvSpPr txBox="1">
            <a:spLocks/>
          </p:cNvSpPr>
          <p:nvPr/>
        </p:nvSpPr>
        <p:spPr>
          <a:xfrm>
            <a:off x="109455" y="1334833"/>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defTabSz="342900" rtl="1">
              <a:defRPr/>
            </a:pPr>
            <a:endParaRPr lang="en-US" sz="2700" dirty="0">
              <a:solidFill>
                <a:srgbClr val="002060"/>
              </a:solidFill>
              <a:latin typeface="Trebuchet MS"/>
            </a:endParaRPr>
          </a:p>
        </p:txBody>
      </p:sp>
      <p:sp>
        <p:nvSpPr>
          <p:cNvPr id="13" name="Content Placeholder 2"/>
          <p:cNvSpPr txBox="1">
            <a:spLocks/>
          </p:cNvSpPr>
          <p:nvPr/>
        </p:nvSpPr>
        <p:spPr>
          <a:xfrm>
            <a:off x="106670" y="1815167"/>
            <a:ext cx="6686550" cy="3283977"/>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57213" lvl="1" indent="-214313" algn="ctr" defTabSz="342900" rtl="1">
              <a:spcBef>
                <a:spcPts val="750"/>
              </a:spcBef>
              <a:buClr>
                <a:srgbClr val="90C226"/>
              </a:buClr>
              <a:buFont typeface="Courier New" panose="02070309020205020404" pitchFamily="49" charset="0"/>
              <a:buChar char="o"/>
              <a:defRPr/>
            </a:pPr>
            <a:endParaRPr lang="fa-IR" sz="1800" b="1" u="sng" dirty="0">
              <a:solidFill>
                <a:srgbClr val="2F1BA5"/>
              </a:solidFill>
              <a:latin typeface="Times New Roman" panose="02020603050405020304" pitchFamily="18" charset="0"/>
              <a:cs typeface="B Titr" panose="00000700000000000000" pitchFamily="2" charset="-78"/>
            </a:endParaRPr>
          </a:p>
          <a:p>
            <a:pPr marL="0" indent="0" algn="ctr" defTabSz="342900" rtl="1">
              <a:spcBef>
                <a:spcPts val="750"/>
              </a:spcBef>
              <a:buClr>
                <a:srgbClr val="90C226"/>
              </a:buClr>
              <a:buNone/>
              <a:defRPr/>
            </a:pPr>
            <a:endParaRPr lang="en-US" dirty="0">
              <a:solidFill>
                <a:srgbClr val="2F1BA5"/>
              </a:solidFill>
              <a:latin typeface="Trebuchet MS"/>
              <a:cs typeface="B Titr" panose="00000700000000000000" pitchFamily="2" charset="-78"/>
            </a:endParaRPr>
          </a:p>
        </p:txBody>
      </p:sp>
      <p:sp>
        <p:nvSpPr>
          <p:cNvPr id="19" name="Slide Number Placeholder 4"/>
          <p:cNvSpPr txBox="1">
            <a:spLocks/>
          </p:cNvSpPr>
          <p:nvPr/>
        </p:nvSpPr>
        <p:spPr>
          <a:xfrm>
            <a:off x="6442998" y="5388272"/>
            <a:ext cx="512504" cy="273844"/>
          </a:xfrm>
          <a:prstGeom prst="rect">
            <a:avLst/>
          </a:prstGeom>
        </p:spPr>
        <p:txBody>
          <a:bodyPr vert="horz" lIns="68580" tIns="34290" rIns="68580" bIns="3429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D57F1E4F-1CFF-5643-939E-217C01CDF565}" type="slidenum">
              <a:rPr lang="en-US" sz="675">
                <a:solidFill>
                  <a:srgbClr val="90C226"/>
                </a:solidFill>
                <a:latin typeface="Trebuchet MS"/>
              </a:rPr>
              <a:pPr defTabSz="342900">
                <a:defRPr/>
              </a:pPr>
              <a:t>37</a:t>
            </a:fld>
            <a:endParaRPr lang="en-US" sz="675" dirty="0">
              <a:solidFill>
                <a:srgbClr val="90C226"/>
              </a:solidFill>
              <a:latin typeface="Trebuchet MS"/>
            </a:endParaRPr>
          </a:p>
        </p:txBody>
      </p:sp>
      <p:pic>
        <p:nvPicPr>
          <p:cNvPr id="10"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2742" y="1334833"/>
            <a:ext cx="5703023" cy="5523167"/>
          </a:xfrm>
          <a:prstGeom prst="rect">
            <a:avLst/>
          </a:prstGeom>
        </p:spPr>
      </p:pic>
      <p:sp>
        <p:nvSpPr>
          <p:cNvPr id="3" name="Rectangle 2"/>
          <p:cNvSpPr/>
          <p:nvPr/>
        </p:nvSpPr>
        <p:spPr>
          <a:xfrm>
            <a:off x="762000" y="-90540"/>
            <a:ext cx="6934200" cy="523220"/>
          </a:xfrm>
          <a:prstGeom prst="rect">
            <a:avLst/>
          </a:prstGeom>
        </p:spPr>
        <p:txBody>
          <a:bodyPr wrap="square">
            <a:spAutoFit/>
          </a:bodyPr>
          <a:lstStyle/>
          <a:p>
            <a:r>
              <a:rPr lang="fa-IR" sz="2800" b="1" dirty="0">
                <a:solidFill>
                  <a:schemeClr val="bg2"/>
                </a:solidFill>
                <a:cs typeface="B Nazanin" panose="00000400000000000000" pitchFamily="2" charset="-78"/>
              </a:rPr>
              <a:t>آیا تمرینات شکمی موجب کاهش چربی شکمی می شود؟</a:t>
            </a:r>
            <a:endParaRPr lang="en-US" sz="2800" dirty="0">
              <a:solidFill>
                <a:schemeClr val="bg2"/>
              </a:solidFill>
              <a:cs typeface="B Nazanin" panose="00000400000000000000" pitchFamily="2" charset="-78"/>
            </a:endParaRPr>
          </a:p>
        </p:txBody>
      </p:sp>
    </p:spTree>
    <p:extLst>
      <p:ext uri="{BB962C8B-B14F-4D97-AF65-F5344CB8AC3E}">
        <p14:creationId xmlns:p14="http://schemas.microsoft.com/office/powerpoint/2010/main" val="2549189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09455" y="1334833"/>
            <a:ext cx="6683765" cy="960668"/>
          </a:xfrm>
          <a:prstGeom prst="rect">
            <a:avLst/>
          </a:prstGeom>
        </p:spPr>
        <p:txBody>
          <a:bodyPr vert="horz" lIns="68580" tIns="34290" rIns="68580" bIns="3429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defTabSz="342900" rtl="1">
              <a:defRPr/>
            </a:pPr>
            <a:endParaRPr lang="en-US" sz="2700" dirty="0">
              <a:solidFill>
                <a:srgbClr val="002060"/>
              </a:solidFill>
              <a:latin typeface="Trebuchet MS"/>
            </a:endParaRPr>
          </a:p>
        </p:txBody>
      </p:sp>
      <p:sp>
        <p:nvSpPr>
          <p:cNvPr id="13" name="Content Placeholder 2"/>
          <p:cNvSpPr txBox="1">
            <a:spLocks/>
          </p:cNvSpPr>
          <p:nvPr/>
        </p:nvSpPr>
        <p:spPr>
          <a:xfrm>
            <a:off x="106670" y="1815167"/>
            <a:ext cx="6686550" cy="3283977"/>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57213" lvl="1" indent="-214313" algn="ctr" defTabSz="342900" rtl="1">
              <a:spcBef>
                <a:spcPts val="750"/>
              </a:spcBef>
              <a:buClr>
                <a:srgbClr val="90C226"/>
              </a:buClr>
              <a:buFont typeface="Courier New" panose="02070309020205020404" pitchFamily="49" charset="0"/>
              <a:buChar char="o"/>
              <a:defRPr/>
            </a:pPr>
            <a:endParaRPr lang="fa-IR" sz="1800" b="1" u="sng" dirty="0">
              <a:solidFill>
                <a:srgbClr val="2F1BA5"/>
              </a:solidFill>
              <a:latin typeface="Times New Roman" panose="02020603050405020304" pitchFamily="18" charset="0"/>
              <a:cs typeface="B Titr" panose="00000700000000000000" pitchFamily="2" charset="-78"/>
            </a:endParaRPr>
          </a:p>
          <a:p>
            <a:pPr marL="0" indent="0" algn="ctr" defTabSz="342900" rtl="1">
              <a:spcBef>
                <a:spcPts val="750"/>
              </a:spcBef>
              <a:buClr>
                <a:srgbClr val="90C226"/>
              </a:buClr>
              <a:buNone/>
              <a:defRPr/>
            </a:pPr>
            <a:endParaRPr lang="en-US" dirty="0">
              <a:solidFill>
                <a:srgbClr val="2F1BA5"/>
              </a:solidFill>
              <a:latin typeface="Trebuchet MS"/>
              <a:cs typeface="B Titr" panose="00000700000000000000" pitchFamily="2" charset="-78"/>
            </a:endParaRPr>
          </a:p>
        </p:txBody>
      </p:sp>
      <p:sp>
        <p:nvSpPr>
          <p:cNvPr id="19" name="Slide Number Placeholder 4"/>
          <p:cNvSpPr txBox="1">
            <a:spLocks/>
          </p:cNvSpPr>
          <p:nvPr/>
        </p:nvSpPr>
        <p:spPr>
          <a:xfrm>
            <a:off x="6442998" y="5388272"/>
            <a:ext cx="512504" cy="273844"/>
          </a:xfrm>
          <a:prstGeom prst="rect">
            <a:avLst/>
          </a:prstGeom>
        </p:spPr>
        <p:txBody>
          <a:bodyPr vert="horz" lIns="68580" tIns="34290" rIns="68580" bIns="3429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D57F1E4F-1CFF-5643-939E-217C01CDF565}" type="slidenum">
              <a:rPr lang="en-US" sz="675">
                <a:solidFill>
                  <a:srgbClr val="90C226"/>
                </a:solidFill>
                <a:latin typeface="Trebuchet MS"/>
              </a:rPr>
              <a:pPr defTabSz="342900">
                <a:defRPr/>
              </a:pPr>
              <a:t>38</a:t>
            </a:fld>
            <a:endParaRPr lang="en-US" sz="675" dirty="0">
              <a:solidFill>
                <a:srgbClr val="90C226"/>
              </a:solidFill>
              <a:latin typeface="Trebuchet MS"/>
            </a:endParaRPr>
          </a:p>
        </p:txBody>
      </p:sp>
      <p:sp>
        <p:nvSpPr>
          <p:cNvPr id="14" name="Subtitle 2"/>
          <p:cNvSpPr txBox="1">
            <a:spLocks/>
          </p:cNvSpPr>
          <p:nvPr/>
        </p:nvSpPr>
        <p:spPr>
          <a:xfrm>
            <a:off x="103795" y="1488057"/>
            <a:ext cx="9040205" cy="5334000"/>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defRPr/>
            </a:pPr>
            <a:r>
              <a:rPr lang="en-US" sz="3000" b="1" dirty="0">
                <a:solidFill>
                  <a:sysClr val="windowText" lastClr="000000"/>
                </a:solidFill>
                <a:latin typeface="Calibri" panose="020F0502020204030204"/>
              </a:rPr>
              <a:t>The effect of abdominal exercise on abdominal fat.</a:t>
            </a:r>
            <a:r>
              <a:rPr lang="en-US" sz="3000" dirty="0">
                <a:solidFill>
                  <a:sysClr val="windowText" lastClr="000000"/>
                </a:solidFill>
                <a:latin typeface="Calibri" panose="020F0502020204030204"/>
                <a:hlinkClick r:id="rId3" tooltip="Journal of strength and conditioning research / National Strength &amp; Conditioning Association."/>
              </a:rPr>
              <a:t> </a:t>
            </a:r>
            <a:endParaRPr lang="fa-IR" sz="3000" dirty="0">
              <a:solidFill>
                <a:sysClr val="windowText" lastClr="000000"/>
              </a:solidFill>
              <a:latin typeface="Calibri" panose="020F0502020204030204"/>
              <a:cs typeface="Arial" panose="020B0604020202020204" pitchFamily="34" charset="0"/>
              <a:hlinkClick r:id="rId3" tooltip="Journal of strength and conditioning research / National Strength &amp; Conditioning Association."/>
            </a:endParaRPr>
          </a:p>
          <a:p>
            <a:pPr marL="0" indent="0" defTabSz="685800">
              <a:spcBef>
                <a:spcPts val="750"/>
              </a:spcBef>
              <a:buNone/>
              <a:defRPr/>
            </a:pPr>
            <a:r>
              <a:rPr lang="en-US" sz="1650" dirty="0">
                <a:solidFill>
                  <a:sysClr val="windowText" lastClr="000000"/>
                </a:solidFill>
                <a:latin typeface="Calibri" panose="020F0502020204030204"/>
                <a:hlinkClick r:id="rId3" tooltip="Journal of strength and conditioning research / National Strength &amp; Conditioning Association."/>
              </a:rPr>
              <a:t>J Strength Cond Res.</a:t>
            </a:r>
            <a:r>
              <a:rPr lang="en-US" sz="1650" dirty="0">
                <a:solidFill>
                  <a:sysClr val="windowText" lastClr="000000"/>
                </a:solidFill>
                <a:latin typeface="Calibri" panose="020F0502020204030204"/>
              </a:rPr>
              <a:t> </a:t>
            </a:r>
            <a:r>
              <a:rPr lang="en-US" sz="1650" dirty="0">
                <a:solidFill>
                  <a:srgbClr val="FF0000"/>
                </a:solidFill>
                <a:latin typeface="Calibri" panose="020F0502020204030204"/>
              </a:rPr>
              <a:t>2011</a:t>
            </a:r>
            <a:r>
              <a:rPr lang="en-US" sz="1650" dirty="0">
                <a:solidFill>
                  <a:sysClr val="windowText" lastClr="000000"/>
                </a:solidFill>
                <a:latin typeface="Calibri" panose="020F0502020204030204"/>
              </a:rPr>
              <a:t> Sep;25(9):2559-64. </a:t>
            </a:r>
            <a:r>
              <a:rPr lang="en-US" sz="1650" dirty="0" err="1">
                <a:solidFill>
                  <a:sysClr val="windowText" lastClr="000000"/>
                </a:solidFill>
                <a:latin typeface="Calibri" panose="020F0502020204030204"/>
                <a:hlinkClick r:id="rId4"/>
              </a:rPr>
              <a:t>Vispute</a:t>
            </a:r>
            <a:r>
              <a:rPr lang="en-US" sz="1650" dirty="0">
                <a:solidFill>
                  <a:sysClr val="windowText" lastClr="000000"/>
                </a:solidFill>
                <a:latin typeface="Calibri" panose="020F0502020204030204"/>
                <a:hlinkClick r:id="rId4"/>
              </a:rPr>
              <a:t> SS</a:t>
            </a:r>
            <a:r>
              <a:rPr lang="en-US" sz="1650" baseline="30000" dirty="0">
                <a:solidFill>
                  <a:sysClr val="windowText" lastClr="000000"/>
                </a:solidFill>
                <a:latin typeface="Calibri" panose="020F0502020204030204"/>
              </a:rPr>
              <a:t>1</a:t>
            </a:r>
            <a:r>
              <a:rPr lang="en-US" sz="1650" dirty="0">
                <a:solidFill>
                  <a:sysClr val="windowText" lastClr="000000"/>
                </a:solidFill>
                <a:latin typeface="Calibri" panose="020F0502020204030204"/>
              </a:rPr>
              <a:t>, </a:t>
            </a:r>
            <a:r>
              <a:rPr lang="en-US" sz="1650" dirty="0">
                <a:solidFill>
                  <a:sysClr val="windowText" lastClr="000000"/>
                </a:solidFill>
                <a:latin typeface="Calibri" panose="020F0502020204030204"/>
                <a:hlinkClick r:id="rId5"/>
              </a:rPr>
              <a:t>Smith JD</a:t>
            </a:r>
            <a:r>
              <a:rPr lang="en-US" sz="1650" dirty="0">
                <a:solidFill>
                  <a:sysClr val="windowText" lastClr="000000"/>
                </a:solidFill>
                <a:latin typeface="Calibri" panose="020F0502020204030204"/>
              </a:rPr>
              <a:t>, </a:t>
            </a:r>
            <a:r>
              <a:rPr lang="en-US" sz="1650" dirty="0" err="1">
                <a:solidFill>
                  <a:sysClr val="windowText" lastClr="000000"/>
                </a:solidFill>
                <a:latin typeface="Calibri" panose="020F0502020204030204"/>
                <a:hlinkClick r:id="rId6"/>
              </a:rPr>
              <a:t>LeCheminant</a:t>
            </a:r>
            <a:r>
              <a:rPr lang="en-US" sz="1650" dirty="0">
                <a:solidFill>
                  <a:sysClr val="windowText" lastClr="000000"/>
                </a:solidFill>
                <a:latin typeface="Calibri" panose="020F0502020204030204"/>
                <a:hlinkClick r:id="rId6"/>
              </a:rPr>
              <a:t> JD</a:t>
            </a:r>
            <a:r>
              <a:rPr lang="en-US" sz="1650" dirty="0">
                <a:solidFill>
                  <a:sysClr val="windowText" lastClr="000000"/>
                </a:solidFill>
                <a:latin typeface="Calibri" panose="020F0502020204030204"/>
              </a:rPr>
              <a:t>, </a:t>
            </a:r>
            <a:r>
              <a:rPr lang="en-US" sz="1650" dirty="0">
                <a:solidFill>
                  <a:sysClr val="windowText" lastClr="000000"/>
                </a:solidFill>
                <a:latin typeface="Calibri" panose="020F0502020204030204"/>
                <a:hlinkClick r:id="rId7"/>
              </a:rPr>
              <a:t>Hurley KS</a:t>
            </a:r>
            <a:r>
              <a:rPr lang="en-US" sz="1650" dirty="0">
                <a:solidFill>
                  <a:sysClr val="windowText" lastClr="000000"/>
                </a:solidFill>
                <a:latin typeface="Calibri" panose="020F0502020204030204"/>
              </a:rPr>
              <a:t>.</a:t>
            </a:r>
            <a:r>
              <a:rPr lang="fa-IR" sz="1650" dirty="0">
                <a:solidFill>
                  <a:sysClr val="windowText" lastClr="000000"/>
                </a:solidFill>
                <a:latin typeface="Calibri" panose="020F0502020204030204"/>
                <a:cs typeface="Arial" panose="020B0604020202020204" pitchFamily="34" charset="0"/>
              </a:rPr>
              <a:t> </a:t>
            </a:r>
            <a:r>
              <a:rPr lang="en-US" sz="1650" baseline="30000" dirty="0">
                <a:solidFill>
                  <a:sysClr val="windowText" lastClr="000000"/>
                </a:solidFill>
                <a:latin typeface="Calibri" panose="020F0502020204030204"/>
              </a:rPr>
              <a:t>1</a:t>
            </a:r>
            <a:r>
              <a:rPr lang="en-US" sz="1650" dirty="0">
                <a:solidFill>
                  <a:sysClr val="windowText" lastClr="000000"/>
                </a:solidFill>
                <a:latin typeface="Calibri" panose="020F0502020204030204"/>
              </a:rPr>
              <a:t>Department of Kinesiology &amp; Health Education, Southern Illinois University Edwardsville, Edwardsville, Illinois, </a:t>
            </a:r>
            <a:r>
              <a:rPr lang="en-US" sz="1650" dirty="0">
                <a:solidFill>
                  <a:srgbClr val="FF0000"/>
                </a:solidFill>
                <a:latin typeface="Calibri" panose="020F0502020204030204"/>
              </a:rPr>
              <a:t>USA</a:t>
            </a:r>
            <a:r>
              <a:rPr lang="en-US" sz="1650" dirty="0">
                <a:solidFill>
                  <a:sysClr val="windowText" lastClr="000000"/>
                </a:solidFill>
                <a:latin typeface="Calibri" panose="020F0502020204030204"/>
              </a:rPr>
              <a:t>. svispute@uic.edu</a:t>
            </a:r>
          </a:p>
          <a:p>
            <a:pPr marL="0" indent="0" defTabSz="685800">
              <a:spcBef>
                <a:spcPts val="750"/>
              </a:spcBef>
              <a:buNone/>
              <a:defRPr/>
            </a:pPr>
            <a:r>
              <a:rPr lang="en-US" sz="2100" b="1" dirty="0">
                <a:solidFill>
                  <a:sysClr val="windowText" lastClr="000000"/>
                </a:solidFill>
                <a:latin typeface="Calibri" panose="020F0502020204030204"/>
              </a:rPr>
              <a:t>Abstract</a:t>
            </a:r>
          </a:p>
          <a:p>
            <a:pPr marL="0" indent="0" algn="just" defTabSz="685800">
              <a:spcBef>
                <a:spcPts val="750"/>
              </a:spcBef>
              <a:buNone/>
              <a:defRPr/>
            </a:pPr>
            <a:r>
              <a:rPr lang="en-US" sz="2100" dirty="0">
                <a:solidFill>
                  <a:sysClr val="windowText" lastClr="000000"/>
                </a:solidFill>
                <a:latin typeface="Calibri" panose="020F0502020204030204"/>
              </a:rPr>
              <a:t>The purpose of this study was to investigate the effect of abdominal exercises on abdominal fat. Twenty-four healthy, sedentary participants (</a:t>
            </a:r>
            <a:r>
              <a:rPr lang="en-US" sz="2100" dirty="0">
                <a:solidFill>
                  <a:srgbClr val="FF0000"/>
                </a:solidFill>
                <a:latin typeface="Calibri" panose="020F0502020204030204"/>
              </a:rPr>
              <a:t>14 men and 10 women</a:t>
            </a:r>
            <a:r>
              <a:rPr lang="en-US" sz="2100" dirty="0">
                <a:solidFill>
                  <a:sysClr val="windowText" lastClr="000000"/>
                </a:solidFill>
                <a:latin typeface="Calibri" panose="020F0502020204030204"/>
              </a:rPr>
              <a:t>), between 18 and 40 years, were randomly assigned to 1 of the following 2 groups: </a:t>
            </a:r>
            <a:r>
              <a:rPr lang="en-US" sz="2100" dirty="0">
                <a:solidFill>
                  <a:srgbClr val="FF0000"/>
                </a:solidFill>
                <a:latin typeface="Calibri" panose="020F0502020204030204"/>
              </a:rPr>
              <a:t>control group </a:t>
            </a:r>
            <a:r>
              <a:rPr lang="en-US" sz="2100" dirty="0">
                <a:solidFill>
                  <a:sysClr val="windowText" lastClr="000000"/>
                </a:solidFill>
                <a:latin typeface="Calibri" panose="020F0502020204030204"/>
              </a:rPr>
              <a:t>(CG) or </a:t>
            </a:r>
            <a:r>
              <a:rPr lang="en-US" sz="2100" dirty="0">
                <a:solidFill>
                  <a:srgbClr val="FF0000"/>
                </a:solidFill>
                <a:latin typeface="Calibri" panose="020F0502020204030204"/>
              </a:rPr>
              <a:t>abdominal exercise group </a:t>
            </a:r>
            <a:r>
              <a:rPr lang="en-US" sz="2100" dirty="0">
                <a:solidFill>
                  <a:sysClr val="windowText" lastClr="000000"/>
                </a:solidFill>
                <a:latin typeface="Calibri" panose="020F0502020204030204"/>
              </a:rPr>
              <a:t>(AG). Anthropometrics, body composition, and abdominal muscular endurance were tested before and after training. The AG performed </a:t>
            </a:r>
            <a:r>
              <a:rPr lang="en-US" sz="2100" dirty="0">
                <a:solidFill>
                  <a:srgbClr val="FF0000"/>
                </a:solidFill>
                <a:latin typeface="Calibri" panose="020F0502020204030204"/>
              </a:rPr>
              <a:t>7 abdominal exercises, for 2 sets of 10 repetitions, on 5 </a:t>
            </a:r>
            <a:r>
              <a:rPr lang="en-US" sz="2100" dirty="0" err="1">
                <a:solidFill>
                  <a:srgbClr val="FF0000"/>
                </a:solidFill>
                <a:latin typeface="Calibri" panose="020F0502020204030204"/>
              </a:rPr>
              <a:t>d·wk</a:t>
            </a:r>
            <a:r>
              <a:rPr lang="en-US" sz="2100" dirty="0">
                <a:solidFill>
                  <a:srgbClr val="FF0000"/>
                </a:solidFill>
                <a:latin typeface="Calibri" panose="020F0502020204030204"/>
              </a:rPr>
              <a:t>(-1) for 6 weeks. </a:t>
            </a:r>
            <a:r>
              <a:rPr lang="en-US" sz="2100" dirty="0">
                <a:solidFill>
                  <a:sysClr val="windowText" lastClr="000000"/>
                </a:solidFill>
                <a:latin typeface="Calibri" panose="020F0502020204030204"/>
              </a:rPr>
              <a:t>The CG received no intervention, and all participants maintained an </a:t>
            </a:r>
            <a:r>
              <a:rPr lang="en-US" sz="2100" dirty="0" err="1">
                <a:solidFill>
                  <a:srgbClr val="FF0000"/>
                </a:solidFill>
                <a:latin typeface="Calibri" panose="020F0502020204030204"/>
              </a:rPr>
              <a:t>isocaloric</a:t>
            </a:r>
            <a:r>
              <a:rPr lang="en-US" sz="2100" dirty="0">
                <a:solidFill>
                  <a:srgbClr val="FF0000"/>
                </a:solidFill>
                <a:latin typeface="Calibri" panose="020F0502020204030204"/>
              </a:rPr>
              <a:t> diet </a:t>
            </a:r>
            <a:r>
              <a:rPr lang="en-US" sz="2100" dirty="0">
                <a:solidFill>
                  <a:sysClr val="windowText" lastClr="000000"/>
                </a:solidFill>
                <a:latin typeface="Calibri" panose="020F0502020204030204"/>
              </a:rPr>
              <a:t>throughout the study. Significance was set at p = 0.05 for all tests. There was no significant effect of abdominal exercises on body weight, body fat percentage, android fat percentage, android fat, abdominal circumference, abdominal skinfold and </a:t>
            </a:r>
            <a:r>
              <a:rPr lang="en-US" sz="2100" dirty="0" err="1">
                <a:solidFill>
                  <a:sysClr val="windowText" lastClr="000000"/>
                </a:solidFill>
                <a:latin typeface="Calibri" panose="020F0502020204030204"/>
              </a:rPr>
              <a:t>suprailiac</a:t>
            </a:r>
            <a:r>
              <a:rPr lang="en-US" sz="2100" dirty="0">
                <a:solidFill>
                  <a:sysClr val="windowText" lastClr="000000"/>
                </a:solidFill>
                <a:latin typeface="Calibri" panose="020F0502020204030204"/>
              </a:rPr>
              <a:t> skinfold measurements. The AG performed significantly greater amount of curl-up repetitions (47 ± 13) compared to the CG (32 ± 9) on the posttest</a:t>
            </a:r>
            <a:r>
              <a:rPr lang="en-US" sz="2550" dirty="0">
                <a:solidFill>
                  <a:sysClr val="windowText" lastClr="000000"/>
                </a:solidFill>
                <a:latin typeface="Calibri" panose="020F0502020204030204"/>
              </a:rPr>
              <a:t>. </a:t>
            </a:r>
            <a:r>
              <a:rPr lang="en-US" sz="2550" b="1" dirty="0">
                <a:solidFill>
                  <a:srgbClr val="FF0000"/>
                </a:solidFill>
                <a:latin typeface="Calibri" panose="020F0502020204030204"/>
              </a:rPr>
              <a:t>Six weeks of abdominal exercise training alone was not sufficient to reduce abdominal subcutaneous fat and other measures of body composition. Nevertheless, abdominal exercise training significantly improved muscular endurance to a greater extent than the CG.</a:t>
            </a:r>
          </a:p>
          <a:p>
            <a:pPr marL="171450" indent="-171450" defTabSz="685800">
              <a:spcBef>
                <a:spcPts val="750"/>
              </a:spcBef>
              <a:defRPr/>
            </a:pPr>
            <a:endParaRPr lang="en-US" sz="2550" dirty="0">
              <a:solidFill>
                <a:sysClr val="windowText" lastClr="000000"/>
              </a:solidFill>
              <a:latin typeface="Calibri" panose="020F0502020204030204"/>
            </a:endParaRPr>
          </a:p>
        </p:txBody>
      </p:sp>
      <p:pic>
        <p:nvPicPr>
          <p:cNvPr id="15" name="Picture 14"/>
          <p:cNvPicPr>
            <a:picLocks noChangeAspect="1"/>
          </p:cNvPicPr>
          <p:nvPr/>
        </p:nvPicPr>
        <p:blipFill>
          <a:blip r:embed="rId8"/>
          <a:stretch>
            <a:fillRect/>
          </a:stretch>
        </p:blipFill>
        <p:spPr>
          <a:xfrm>
            <a:off x="6955502" y="27214"/>
            <a:ext cx="1969060" cy="13076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99498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288"/>
            <a:ext cx="4572000" cy="68397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3342"/>
            <a:ext cx="5105400" cy="6871342"/>
          </a:xfrm>
          <a:prstGeom prst="rect">
            <a:avLst/>
          </a:prstGeom>
        </p:spPr>
      </p:pic>
    </p:spTree>
    <p:extLst>
      <p:ext uri="{BB962C8B-B14F-4D97-AF65-F5344CB8AC3E}">
        <p14:creationId xmlns:p14="http://schemas.microsoft.com/office/powerpoint/2010/main" val="3964410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cs typeface="B Nazanin" panose="00000400000000000000" pitchFamily="2" charset="-78"/>
              </a:rPr>
              <a:t>عوامل تعیین کننده چاقی و قد</a:t>
            </a:r>
            <a:endParaRPr lang="en-US" dirty="0">
              <a:cs typeface="B Nazanin"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800" dirty="0" smtClean="0">
                <a:cs typeface="B Nazanin" panose="00000400000000000000" pitchFamily="2" charset="-78"/>
              </a:rPr>
              <a:t>چاقی: (ژنتیک 50 تا 70 درصد)، عوامل محیطی، بی تحرکی، تغذیه، بیماری ها، داروها، اختلالات هورمونی</a:t>
            </a:r>
          </a:p>
          <a:p>
            <a:pPr algn="just" rtl="1"/>
            <a:r>
              <a:rPr lang="fa-IR" sz="2800" dirty="0" smtClean="0">
                <a:cs typeface="B Nazanin" panose="00000400000000000000" pitchFamily="2" charset="-78"/>
              </a:rPr>
              <a:t>قد: </a:t>
            </a:r>
            <a:r>
              <a:rPr lang="fa-IR" sz="2800" dirty="0">
                <a:cs typeface="B Nazanin" panose="00000400000000000000" pitchFamily="2" charset="-78"/>
              </a:rPr>
              <a:t>(ژنتیک </a:t>
            </a:r>
            <a:r>
              <a:rPr lang="fa-IR" sz="2800" dirty="0" smtClean="0">
                <a:cs typeface="B Nazanin" panose="00000400000000000000" pitchFamily="2" charset="-78"/>
              </a:rPr>
              <a:t>80 درصد</a:t>
            </a:r>
            <a:r>
              <a:rPr lang="fa-IR" sz="2800" dirty="0">
                <a:cs typeface="B Nazanin" panose="00000400000000000000" pitchFamily="2" charset="-78"/>
              </a:rPr>
              <a:t>)، عوامل محیطی مثل </a:t>
            </a:r>
            <a:r>
              <a:rPr lang="fa-IR" sz="2800" dirty="0" smtClean="0">
                <a:cs typeface="B Nazanin" panose="00000400000000000000" pitchFamily="2" charset="-78"/>
              </a:rPr>
              <a:t>ورزش، تغذیه، عرض جغرافیایی، زندگی در مناطق سردسیر، بیماری ها و عفونت ها و ...</a:t>
            </a:r>
          </a:p>
          <a:p>
            <a:pPr algn="just" rtl="1"/>
            <a:r>
              <a:rPr lang="fa-IR" sz="2800" dirty="0" smtClean="0">
                <a:cs typeface="B Nazanin" panose="00000400000000000000" pitchFamily="2" charset="-78"/>
              </a:rPr>
              <a:t>دکتر </a:t>
            </a:r>
            <a:r>
              <a:rPr lang="fa-IR" sz="2800" dirty="0">
                <a:cs typeface="B Nazanin" panose="00000400000000000000" pitchFamily="2" charset="-78"/>
              </a:rPr>
              <a:t>فریدون عزیزی فوق تخصص غدد درون ریز و </a:t>
            </a:r>
            <a:r>
              <a:rPr lang="fa-IR" sz="2800" dirty="0" smtClean="0">
                <a:cs typeface="B Nazanin" panose="00000400000000000000" pitchFamily="2" charset="-78"/>
              </a:rPr>
              <a:t>متابولیسم:</a:t>
            </a:r>
          </a:p>
          <a:p>
            <a:pPr algn="just" rtl="1"/>
            <a:r>
              <a:rPr lang="fa-IR" sz="2800" dirty="0" smtClean="0">
                <a:cs typeface="B Nazanin" panose="00000400000000000000" pitchFamily="2" charset="-78"/>
              </a:rPr>
              <a:t>رشد </a:t>
            </a:r>
            <a:r>
              <a:rPr lang="fa-IR" sz="2800" dirty="0">
                <a:cs typeface="B Nazanin" panose="00000400000000000000" pitchFamily="2" charset="-78"/>
              </a:rPr>
              <a:t>قد کودکان ایرانی در مقایسه با جوامع پیشرفته 5 تا 10 سانتیمتر پایین ‌تر است و این امر نقصانی است که جوامع در حال توسعه نسبت به کشورهای پیشرفته دارند و مهمترین دلیل آن نیز تفاوت در نوع تغذیه است."</a:t>
            </a:r>
            <a:endParaRPr lang="en-US" sz="2800" dirty="0">
              <a:cs typeface="B Nazanin" panose="00000400000000000000" pitchFamily="2" charset="-78"/>
            </a:endParaRPr>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785065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0" y="857250"/>
            <a:ext cx="4519968" cy="51435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17" y="857250"/>
            <a:ext cx="4234218" cy="5143500"/>
          </a:xfrm>
          <a:prstGeom prst="rect">
            <a:avLst/>
          </a:prstGeom>
        </p:spPr>
      </p:pic>
    </p:spTree>
    <p:extLst>
      <p:ext uri="{BB962C8B-B14F-4D97-AF65-F5344CB8AC3E}">
        <p14:creationId xmlns:p14="http://schemas.microsoft.com/office/powerpoint/2010/main" val="33484964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70045"/>
            <a:ext cx="4595883" cy="51435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289" y="870045"/>
            <a:ext cx="4561764" cy="5143500"/>
          </a:xfrm>
          <a:prstGeom prst="rect">
            <a:avLst/>
          </a:prstGeom>
        </p:spPr>
      </p:pic>
    </p:spTree>
    <p:extLst>
      <p:ext uri="{BB962C8B-B14F-4D97-AF65-F5344CB8AC3E}">
        <p14:creationId xmlns:p14="http://schemas.microsoft.com/office/powerpoint/2010/main" val="35110550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7838" y="857250"/>
            <a:ext cx="4566163" cy="51435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7250"/>
            <a:ext cx="4350224" cy="5143500"/>
          </a:xfrm>
          <a:prstGeom prst="rect">
            <a:avLst/>
          </a:prstGeom>
        </p:spPr>
      </p:pic>
    </p:spTree>
    <p:extLst>
      <p:ext uri="{BB962C8B-B14F-4D97-AF65-F5344CB8AC3E}">
        <p14:creationId xmlns:p14="http://schemas.microsoft.com/office/powerpoint/2010/main" val="38102054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0"/>
            <a:ext cx="4953000" cy="6833961"/>
          </a:xfrm>
        </p:spPr>
      </p:pic>
      <p:sp>
        <p:nvSpPr>
          <p:cNvPr id="4" name="Footer Placeholder 3"/>
          <p:cNvSpPr>
            <a:spLocks noGrp="1"/>
          </p:cNvSpPr>
          <p:nvPr>
            <p:ph type="ftr" sz="quarter" idx="11"/>
          </p:nvPr>
        </p:nvSpPr>
        <p:spPr/>
        <p:txBody>
          <a:bodyPr/>
          <a:lstStyle/>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0"/>
            <a:ext cx="5482055" cy="6858000"/>
          </a:xfrm>
          <a:prstGeom prst="rect">
            <a:avLst/>
          </a:prstGeom>
        </p:spPr>
      </p:pic>
    </p:spTree>
    <p:extLst>
      <p:ext uri="{BB962C8B-B14F-4D97-AF65-F5344CB8AC3E}">
        <p14:creationId xmlns:p14="http://schemas.microsoft.com/office/powerpoint/2010/main" val="11215045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pic>
        <p:nvPicPr>
          <p:cNvPr id="8" name="1aa9c5d29c8ba9ec5fde80f7073e562a24340286-72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526211"/>
            <a:ext cx="9144000" cy="5410200"/>
          </a:xfrm>
        </p:spPr>
      </p:pic>
    </p:spTree>
    <p:extLst>
      <p:ext uri="{BB962C8B-B14F-4D97-AF65-F5344CB8AC3E}">
        <p14:creationId xmlns:p14="http://schemas.microsoft.com/office/powerpoint/2010/main" val="990536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a:xfrm>
            <a:off x="304800" y="1447800"/>
            <a:ext cx="8382000" cy="4572000"/>
          </a:xfrm>
        </p:spPr>
        <p:txBody>
          <a:bodyPr/>
          <a:lstStyle/>
          <a:p>
            <a:pPr algn="ctr" rtl="1">
              <a:buNone/>
            </a:pPr>
            <a:endParaRPr lang="fa-IR" dirty="0" smtClean="0"/>
          </a:p>
          <a:p>
            <a:pPr algn="ctr" rtl="1"/>
            <a:endParaRPr lang="fa-IR" dirty="0" smtClean="0"/>
          </a:p>
          <a:p>
            <a:pPr algn="ctr" rtl="1"/>
            <a:endParaRPr lang="fa-IR" dirty="0" smtClean="0"/>
          </a:p>
          <a:p>
            <a:pPr algn="ctr" rtl="1">
              <a:buNone/>
            </a:pPr>
            <a:r>
              <a:rPr lang="fa-IR" sz="8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از توجه شما سپاسگزارم</a:t>
            </a:r>
            <a:endParaRPr lang="en-US" sz="8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098997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E38312"/>
          </a:solidFill>
        </p:spPr>
        <p:txBody>
          <a:bodyPr wrap="square" lIns="0" tIns="0" rIns="0" bIns="0" rtlCol="0"/>
          <a:lstStyle/>
          <a:p>
            <a:endParaRPr/>
          </a:p>
        </p:txBody>
      </p:sp>
      <p:sp>
        <p:nvSpPr>
          <p:cNvPr id="3" name="object 3"/>
          <p:cNvSpPr/>
          <p:nvPr/>
        </p:nvSpPr>
        <p:spPr>
          <a:xfrm>
            <a:off x="818388" y="1371600"/>
            <a:ext cx="7475220" cy="0"/>
          </a:xfrm>
          <a:custGeom>
            <a:avLst/>
            <a:gdLst/>
            <a:ahLst/>
            <a:cxnLst/>
            <a:rect l="l" t="t" r="r" b="b"/>
            <a:pathLst>
              <a:path w="7475220">
                <a:moveTo>
                  <a:pt x="0" y="0"/>
                </a:moveTo>
                <a:lnTo>
                  <a:pt x="7475219" y="0"/>
                </a:lnTo>
              </a:path>
            </a:pathLst>
          </a:custGeom>
          <a:ln w="6096">
            <a:solidFill>
              <a:srgbClr val="7E7E7E"/>
            </a:solidFill>
          </a:ln>
        </p:spPr>
        <p:txBody>
          <a:bodyPr wrap="square" lIns="0" tIns="0" rIns="0" bIns="0" rtlCol="0"/>
          <a:lstStyle/>
          <a:p>
            <a:endParaRPr/>
          </a:p>
        </p:txBody>
      </p:sp>
      <p:sp>
        <p:nvSpPr>
          <p:cNvPr id="4" name="object 4"/>
          <p:cNvSpPr txBox="1">
            <a:spLocks noGrp="1"/>
          </p:cNvSpPr>
          <p:nvPr>
            <p:ph type="title"/>
          </p:nvPr>
        </p:nvSpPr>
        <p:spPr>
          <a:xfrm>
            <a:off x="186334" y="501218"/>
            <a:ext cx="1224280" cy="635000"/>
          </a:xfrm>
          <a:prstGeom prst="rect">
            <a:avLst/>
          </a:prstGeom>
        </p:spPr>
        <p:txBody>
          <a:bodyPr vert="horz" wrap="square" lIns="0" tIns="12065" rIns="0" bIns="0" rtlCol="0">
            <a:spAutoFit/>
          </a:bodyPr>
          <a:lstStyle/>
          <a:p>
            <a:pPr marL="12700">
              <a:lnSpc>
                <a:spcPct val="100000"/>
              </a:lnSpc>
              <a:spcBef>
                <a:spcPts val="95"/>
              </a:spcBef>
            </a:pPr>
            <a:endParaRPr spc="-75" dirty="0"/>
          </a:p>
        </p:txBody>
      </p:sp>
      <p:sp>
        <p:nvSpPr>
          <p:cNvPr id="7" name="object 7"/>
          <p:cNvSpPr txBox="1"/>
          <p:nvPr/>
        </p:nvSpPr>
        <p:spPr>
          <a:xfrm>
            <a:off x="714248" y="3342513"/>
            <a:ext cx="2362835" cy="1050290"/>
          </a:xfrm>
          <a:prstGeom prst="rect">
            <a:avLst/>
          </a:prstGeom>
        </p:spPr>
        <p:txBody>
          <a:bodyPr vert="horz" wrap="square" lIns="0" tIns="48895" rIns="0" bIns="0" rtlCol="0">
            <a:spAutoFit/>
          </a:bodyPr>
          <a:lstStyle/>
          <a:p>
            <a:pPr marL="12065" marR="5080" algn="ctr">
              <a:lnSpc>
                <a:spcPct val="90100"/>
              </a:lnSpc>
              <a:spcBef>
                <a:spcPts val="385"/>
              </a:spcBef>
            </a:pPr>
            <a:r>
              <a:rPr sz="2400" spc="-130" dirty="0">
                <a:solidFill>
                  <a:srgbClr val="FFFFFF"/>
                </a:solidFill>
                <a:latin typeface="Arial"/>
                <a:cs typeface="Arial"/>
              </a:rPr>
              <a:t>Systematic</a:t>
            </a:r>
            <a:r>
              <a:rPr sz="2400" spc="-225" dirty="0">
                <a:solidFill>
                  <a:srgbClr val="FFFFFF"/>
                </a:solidFill>
                <a:latin typeface="Arial"/>
                <a:cs typeface="Arial"/>
              </a:rPr>
              <a:t> </a:t>
            </a:r>
            <a:r>
              <a:rPr sz="2400" spc="-105" dirty="0">
                <a:solidFill>
                  <a:srgbClr val="FFFFFF"/>
                </a:solidFill>
                <a:latin typeface="Arial"/>
                <a:cs typeface="Arial"/>
              </a:rPr>
              <a:t>reviews  </a:t>
            </a:r>
            <a:r>
              <a:rPr sz="2400" spc="-5" dirty="0">
                <a:solidFill>
                  <a:srgbClr val="FFFFFF"/>
                </a:solidFill>
                <a:latin typeface="Arial"/>
                <a:cs typeface="Arial"/>
              </a:rPr>
              <a:t>of </a:t>
            </a:r>
            <a:r>
              <a:rPr sz="2400" spc="-55" dirty="0">
                <a:solidFill>
                  <a:srgbClr val="FFFFFF"/>
                </a:solidFill>
                <a:latin typeface="Arial"/>
                <a:cs typeface="Arial"/>
              </a:rPr>
              <a:t>qualitative  </a:t>
            </a:r>
            <a:r>
              <a:rPr sz="2400" spc="-110" dirty="0">
                <a:solidFill>
                  <a:srgbClr val="FFFFFF"/>
                </a:solidFill>
                <a:latin typeface="Arial"/>
                <a:cs typeface="Arial"/>
              </a:rPr>
              <a:t>evidence</a:t>
            </a:r>
            <a:endParaRPr sz="2400" dirty="0">
              <a:latin typeface="Arial"/>
              <a:cs typeface="Arial"/>
            </a:endParaRPr>
          </a:p>
        </p:txBody>
      </p:sp>
      <p:sp>
        <p:nvSpPr>
          <p:cNvPr id="11" name="object 11"/>
          <p:cNvSpPr txBox="1"/>
          <p:nvPr/>
        </p:nvSpPr>
        <p:spPr>
          <a:xfrm>
            <a:off x="5513959" y="3507104"/>
            <a:ext cx="2556510" cy="720725"/>
          </a:xfrm>
          <a:prstGeom prst="rect">
            <a:avLst/>
          </a:prstGeom>
        </p:spPr>
        <p:txBody>
          <a:bodyPr vert="horz" wrap="square" lIns="0" tIns="53975" rIns="0" bIns="0" rtlCol="0">
            <a:spAutoFit/>
          </a:bodyPr>
          <a:lstStyle/>
          <a:p>
            <a:pPr marL="672465" marR="5080" indent="-660400">
              <a:lnSpc>
                <a:spcPts val="2590"/>
              </a:lnSpc>
              <a:spcBef>
                <a:spcPts val="425"/>
              </a:spcBef>
            </a:pPr>
            <a:r>
              <a:rPr sz="2400" spc="-65" dirty="0">
                <a:solidFill>
                  <a:srgbClr val="FFFFFF"/>
                </a:solidFill>
                <a:latin typeface="Arial"/>
                <a:cs typeface="Arial"/>
              </a:rPr>
              <a:t>Qualitative</a:t>
            </a:r>
            <a:r>
              <a:rPr sz="2400" spc="-210" dirty="0">
                <a:solidFill>
                  <a:srgbClr val="FFFFFF"/>
                </a:solidFill>
                <a:latin typeface="Arial"/>
                <a:cs typeface="Arial"/>
              </a:rPr>
              <a:t> </a:t>
            </a:r>
            <a:r>
              <a:rPr sz="2400" spc="-110" dirty="0">
                <a:solidFill>
                  <a:srgbClr val="FFFFFF"/>
                </a:solidFill>
                <a:latin typeface="Arial"/>
                <a:cs typeface="Arial"/>
              </a:rPr>
              <a:t>evidence  </a:t>
            </a:r>
            <a:r>
              <a:rPr sz="2400" spc="-140" dirty="0">
                <a:solidFill>
                  <a:srgbClr val="FFFFFF"/>
                </a:solidFill>
                <a:latin typeface="Arial"/>
                <a:cs typeface="Arial"/>
              </a:rPr>
              <a:t>syntheses</a:t>
            </a:r>
            <a:endParaRPr sz="2400">
              <a:latin typeface="Arial"/>
              <a:cs typeface="Arial"/>
            </a:endParaRPr>
          </a:p>
        </p:txBody>
      </p:sp>
      <p:pic>
        <p:nvPicPr>
          <p:cNvPr id="8" name="Picture 7"/>
          <p:cNvPicPr>
            <a:picLocks noChangeAspect="1"/>
          </p:cNvPicPr>
          <p:nvPr/>
        </p:nvPicPr>
        <p:blipFill>
          <a:blip r:embed="rId3"/>
          <a:stretch>
            <a:fillRect/>
          </a:stretch>
        </p:blipFill>
        <p:spPr>
          <a:xfrm>
            <a:off x="0" y="381000"/>
            <a:ext cx="9144000" cy="5838476"/>
          </a:xfrm>
          <a:prstGeom prst="rect">
            <a:avLst/>
          </a:prstGeom>
        </p:spPr>
      </p:pic>
    </p:spTree>
    <p:extLst>
      <p:ext uri="{BB962C8B-B14F-4D97-AF65-F5344CB8AC3E}">
        <p14:creationId xmlns:p14="http://schemas.microsoft.com/office/powerpoint/2010/main" val="2177214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E38312"/>
          </a:solidFill>
        </p:spPr>
        <p:txBody>
          <a:bodyPr wrap="square" lIns="0" tIns="0" rIns="0" bIns="0" rtlCol="0"/>
          <a:lstStyle/>
          <a:p>
            <a:endParaRPr/>
          </a:p>
        </p:txBody>
      </p:sp>
      <p:sp>
        <p:nvSpPr>
          <p:cNvPr id="3" name="object 3"/>
          <p:cNvSpPr/>
          <p:nvPr/>
        </p:nvSpPr>
        <p:spPr>
          <a:xfrm>
            <a:off x="818388" y="1371600"/>
            <a:ext cx="7475220" cy="0"/>
          </a:xfrm>
          <a:custGeom>
            <a:avLst/>
            <a:gdLst/>
            <a:ahLst/>
            <a:cxnLst/>
            <a:rect l="l" t="t" r="r" b="b"/>
            <a:pathLst>
              <a:path w="7475220">
                <a:moveTo>
                  <a:pt x="0" y="0"/>
                </a:moveTo>
                <a:lnTo>
                  <a:pt x="7475219" y="0"/>
                </a:lnTo>
              </a:path>
            </a:pathLst>
          </a:custGeom>
          <a:ln w="6096">
            <a:solidFill>
              <a:srgbClr val="7E7E7E"/>
            </a:solidFill>
          </a:ln>
        </p:spPr>
        <p:txBody>
          <a:bodyPr wrap="square" lIns="0" tIns="0" rIns="0" bIns="0" rtlCol="0"/>
          <a:lstStyle/>
          <a:p>
            <a:endParaRPr/>
          </a:p>
        </p:txBody>
      </p:sp>
      <p:sp>
        <p:nvSpPr>
          <p:cNvPr id="4" name="object 4"/>
          <p:cNvSpPr txBox="1">
            <a:spLocks noGrp="1"/>
          </p:cNvSpPr>
          <p:nvPr>
            <p:ph type="title"/>
          </p:nvPr>
        </p:nvSpPr>
        <p:spPr>
          <a:xfrm>
            <a:off x="186334" y="501218"/>
            <a:ext cx="1224280" cy="635000"/>
          </a:xfrm>
          <a:prstGeom prst="rect">
            <a:avLst/>
          </a:prstGeom>
        </p:spPr>
        <p:txBody>
          <a:bodyPr vert="horz" wrap="square" lIns="0" tIns="12065" rIns="0" bIns="0" rtlCol="0">
            <a:spAutoFit/>
          </a:bodyPr>
          <a:lstStyle/>
          <a:p>
            <a:pPr marL="12700">
              <a:lnSpc>
                <a:spcPct val="100000"/>
              </a:lnSpc>
              <a:spcBef>
                <a:spcPts val="95"/>
              </a:spcBef>
            </a:pPr>
            <a:endParaRPr spc="-75" dirty="0"/>
          </a:p>
        </p:txBody>
      </p:sp>
      <p:sp>
        <p:nvSpPr>
          <p:cNvPr id="7" name="object 7"/>
          <p:cNvSpPr txBox="1"/>
          <p:nvPr/>
        </p:nvSpPr>
        <p:spPr>
          <a:xfrm>
            <a:off x="714248" y="3342513"/>
            <a:ext cx="2362835" cy="1050290"/>
          </a:xfrm>
          <a:prstGeom prst="rect">
            <a:avLst/>
          </a:prstGeom>
        </p:spPr>
        <p:txBody>
          <a:bodyPr vert="horz" wrap="square" lIns="0" tIns="48895" rIns="0" bIns="0" rtlCol="0">
            <a:spAutoFit/>
          </a:bodyPr>
          <a:lstStyle/>
          <a:p>
            <a:pPr marL="12065" marR="5080" algn="ctr">
              <a:lnSpc>
                <a:spcPct val="90100"/>
              </a:lnSpc>
              <a:spcBef>
                <a:spcPts val="385"/>
              </a:spcBef>
            </a:pPr>
            <a:r>
              <a:rPr sz="2400" spc="-130" dirty="0">
                <a:solidFill>
                  <a:srgbClr val="FFFFFF"/>
                </a:solidFill>
                <a:latin typeface="Arial"/>
                <a:cs typeface="Arial"/>
              </a:rPr>
              <a:t>Systematic</a:t>
            </a:r>
            <a:r>
              <a:rPr sz="2400" spc="-225" dirty="0">
                <a:solidFill>
                  <a:srgbClr val="FFFFFF"/>
                </a:solidFill>
                <a:latin typeface="Arial"/>
                <a:cs typeface="Arial"/>
              </a:rPr>
              <a:t> </a:t>
            </a:r>
            <a:r>
              <a:rPr sz="2400" spc="-105" dirty="0">
                <a:solidFill>
                  <a:srgbClr val="FFFFFF"/>
                </a:solidFill>
                <a:latin typeface="Arial"/>
                <a:cs typeface="Arial"/>
              </a:rPr>
              <a:t>reviews  </a:t>
            </a:r>
            <a:r>
              <a:rPr sz="2400" spc="-5" dirty="0">
                <a:solidFill>
                  <a:srgbClr val="FFFFFF"/>
                </a:solidFill>
                <a:latin typeface="Arial"/>
                <a:cs typeface="Arial"/>
              </a:rPr>
              <a:t>of </a:t>
            </a:r>
            <a:r>
              <a:rPr sz="2400" spc="-55" dirty="0">
                <a:solidFill>
                  <a:srgbClr val="FFFFFF"/>
                </a:solidFill>
                <a:latin typeface="Arial"/>
                <a:cs typeface="Arial"/>
              </a:rPr>
              <a:t>qualitative  </a:t>
            </a:r>
            <a:r>
              <a:rPr sz="2400" spc="-110" dirty="0">
                <a:solidFill>
                  <a:srgbClr val="FFFFFF"/>
                </a:solidFill>
                <a:latin typeface="Arial"/>
                <a:cs typeface="Arial"/>
              </a:rPr>
              <a:t>evidence</a:t>
            </a:r>
            <a:endParaRPr sz="2400" dirty="0">
              <a:latin typeface="Arial"/>
              <a:cs typeface="Arial"/>
            </a:endParaRPr>
          </a:p>
        </p:txBody>
      </p:sp>
      <p:sp>
        <p:nvSpPr>
          <p:cNvPr id="11" name="object 11"/>
          <p:cNvSpPr txBox="1"/>
          <p:nvPr/>
        </p:nvSpPr>
        <p:spPr>
          <a:xfrm>
            <a:off x="5513959" y="3507104"/>
            <a:ext cx="2556510" cy="720725"/>
          </a:xfrm>
          <a:prstGeom prst="rect">
            <a:avLst/>
          </a:prstGeom>
        </p:spPr>
        <p:txBody>
          <a:bodyPr vert="horz" wrap="square" lIns="0" tIns="53975" rIns="0" bIns="0" rtlCol="0">
            <a:spAutoFit/>
          </a:bodyPr>
          <a:lstStyle/>
          <a:p>
            <a:pPr marL="672465" marR="5080" indent="-660400">
              <a:lnSpc>
                <a:spcPts val="2590"/>
              </a:lnSpc>
              <a:spcBef>
                <a:spcPts val="425"/>
              </a:spcBef>
            </a:pPr>
            <a:r>
              <a:rPr sz="2400" spc="-65" dirty="0">
                <a:solidFill>
                  <a:srgbClr val="FFFFFF"/>
                </a:solidFill>
                <a:latin typeface="Arial"/>
                <a:cs typeface="Arial"/>
              </a:rPr>
              <a:t>Qualitative</a:t>
            </a:r>
            <a:r>
              <a:rPr sz="2400" spc="-210" dirty="0">
                <a:solidFill>
                  <a:srgbClr val="FFFFFF"/>
                </a:solidFill>
                <a:latin typeface="Arial"/>
                <a:cs typeface="Arial"/>
              </a:rPr>
              <a:t> </a:t>
            </a:r>
            <a:r>
              <a:rPr sz="2400" spc="-110" dirty="0">
                <a:solidFill>
                  <a:srgbClr val="FFFFFF"/>
                </a:solidFill>
                <a:latin typeface="Arial"/>
                <a:cs typeface="Arial"/>
              </a:rPr>
              <a:t>evidence  </a:t>
            </a:r>
            <a:r>
              <a:rPr sz="2400" spc="-140" dirty="0">
                <a:solidFill>
                  <a:srgbClr val="FFFFFF"/>
                </a:solidFill>
                <a:latin typeface="Arial"/>
                <a:cs typeface="Arial"/>
              </a:rPr>
              <a:t>syntheses</a:t>
            </a:r>
            <a:endParaRPr sz="2400">
              <a:latin typeface="Arial"/>
              <a:cs typeface="Arial"/>
            </a:endParaRPr>
          </a:p>
        </p:txBody>
      </p:sp>
      <p:pic>
        <p:nvPicPr>
          <p:cNvPr id="5" name="Picture 4"/>
          <p:cNvPicPr>
            <a:picLocks noChangeAspect="1"/>
          </p:cNvPicPr>
          <p:nvPr/>
        </p:nvPicPr>
        <p:blipFill>
          <a:blip r:embed="rId2"/>
          <a:stretch>
            <a:fillRect/>
          </a:stretch>
        </p:blipFill>
        <p:spPr>
          <a:xfrm>
            <a:off x="0" y="426250"/>
            <a:ext cx="9003444" cy="5832526"/>
          </a:xfrm>
          <a:prstGeom prst="rect">
            <a:avLst/>
          </a:prstGeom>
        </p:spPr>
      </p:pic>
    </p:spTree>
    <p:extLst>
      <p:ext uri="{BB962C8B-B14F-4D97-AF65-F5344CB8AC3E}">
        <p14:creationId xmlns:p14="http://schemas.microsoft.com/office/powerpoint/2010/main" val="2172484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E38312"/>
          </a:solidFill>
        </p:spPr>
        <p:txBody>
          <a:bodyPr wrap="square" lIns="0" tIns="0" rIns="0" bIns="0" rtlCol="0"/>
          <a:lstStyle/>
          <a:p>
            <a:endParaRPr/>
          </a:p>
        </p:txBody>
      </p:sp>
      <p:sp>
        <p:nvSpPr>
          <p:cNvPr id="7" name="object 7"/>
          <p:cNvSpPr txBox="1"/>
          <p:nvPr/>
        </p:nvSpPr>
        <p:spPr>
          <a:xfrm>
            <a:off x="8236966" y="6542023"/>
            <a:ext cx="93980" cy="186690"/>
          </a:xfrm>
          <a:prstGeom prst="rect">
            <a:avLst/>
          </a:prstGeom>
        </p:spPr>
        <p:txBody>
          <a:bodyPr vert="horz" wrap="square" lIns="0" tIns="13335" rIns="0" bIns="0" rtlCol="0">
            <a:spAutoFit/>
          </a:bodyPr>
          <a:lstStyle/>
          <a:p>
            <a:pPr marL="12700">
              <a:lnSpc>
                <a:spcPct val="100000"/>
              </a:lnSpc>
              <a:spcBef>
                <a:spcPts val="105"/>
              </a:spcBef>
            </a:pPr>
            <a:r>
              <a:rPr sz="1050" spc="-50" dirty="0">
                <a:solidFill>
                  <a:srgbClr val="FFFFFF"/>
                </a:solidFill>
                <a:latin typeface="Arial"/>
                <a:cs typeface="Arial"/>
              </a:rPr>
              <a:t>5</a:t>
            </a:r>
            <a:endParaRPr sz="1050">
              <a:latin typeface="Arial"/>
              <a:cs typeface="Arial"/>
            </a:endParaRPr>
          </a:p>
        </p:txBody>
      </p:sp>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2"/>
          <a:stretch>
            <a:fillRect/>
          </a:stretch>
        </p:blipFill>
        <p:spPr>
          <a:xfrm>
            <a:off x="5750" y="304800"/>
            <a:ext cx="9138249" cy="4695238"/>
          </a:xfrm>
          <a:prstGeom prst="rect">
            <a:avLst/>
          </a:prstGeom>
        </p:spPr>
      </p:pic>
      <p:sp>
        <p:nvSpPr>
          <p:cNvPr id="10" name="Rectangle 9"/>
          <p:cNvSpPr/>
          <p:nvPr/>
        </p:nvSpPr>
        <p:spPr>
          <a:xfrm>
            <a:off x="76200" y="5141007"/>
            <a:ext cx="8991600" cy="1200329"/>
          </a:xfrm>
          <a:prstGeom prst="rect">
            <a:avLst/>
          </a:prstGeom>
        </p:spPr>
        <p:txBody>
          <a:bodyPr wrap="square">
            <a:spAutoFit/>
          </a:bodyPr>
          <a:lstStyle/>
          <a:p>
            <a:r>
              <a:rPr lang="en-US" dirty="0">
                <a:solidFill>
                  <a:srgbClr val="1D3D63"/>
                </a:solidFill>
                <a:latin typeface="Lato"/>
              </a:rPr>
              <a:t>Human height has steadily increased over the past 2 centuries across the globe. This trend is in line with general improvements in health and nutrition during this period. Historical data on heights tends to come from soldiers (conscripts), convicted criminals, slaves and servants.</a:t>
            </a:r>
            <a:endParaRPr lang="en-US" dirty="0"/>
          </a:p>
        </p:txBody>
      </p:sp>
    </p:spTree>
    <p:extLst>
      <p:ext uri="{BB962C8B-B14F-4D97-AF65-F5344CB8AC3E}">
        <p14:creationId xmlns:p14="http://schemas.microsoft.com/office/powerpoint/2010/main" val="21036352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E38312"/>
          </a:solidFill>
        </p:spPr>
        <p:txBody>
          <a:bodyPr wrap="square" lIns="0" tIns="0" rIns="0" bIns="0" rtlCol="0"/>
          <a:lstStyle/>
          <a:p>
            <a:endParaRPr/>
          </a:p>
        </p:txBody>
      </p:sp>
      <p:sp>
        <p:nvSpPr>
          <p:cNvPr id="6" name="object 6"/>
          <p:cNvSpPr txBox="1"/>
          <p:nvPr/>
        </p:nvSpPr>
        <p:spPr>
          <a:xfrm>
            <a:off x="388937" y="6441312"/>
            <a:ext cx="8058784" cy="197490"/>
          </a:xfrm>
          <a:prstGeom prst="rect">
            <a:avLst/>
          </a:prstGeom>
        </p:spPr>
        <p:txBody>
          <a:bodyPr vert="horz" wrap="square" lIns="0" tIns="12700" rIns="0" bIns="0" rtlCol="0">
            <a:spAutoFit/>
          </a:bodyPr>
          <a:lstStyle/>
          <a:p>
            <a:pPr marL="12700" marR="5080">
              <a:lnSpc>
                <a:spcPct val="100000"/>
              </a:lnSpc>
              <a:spcBef>
                <a:spcPts val="100"/>
              </a:spcBef>
            </a:pPr>
            <a:r>
              <a:rPr sz="1200" b="1" spc="-5" dirty="0">
                <a:latin typeface="Trebuchet MS"/>
                <a:cs typeface="Trebuchet MS"/>
              </a:rPr>
              <a:t>Adapted </a:t>
            </a:r>
            <a:r>
              <a:rPr sz="1200" b="1" dirty="0">
                <a:latin typeface="Trebuchet MS"/>
                <a:cs typeface="Trebuchet MS"/>
              </a:rPr>
              <a:t>from: </a:t>
            </a:r>
            <a:r>
              <a:rPr lang="en-US" sz="1200" dirty="0" smtClean="0">
                <a:latin typeface="Trebuchet MS"/>
                <a:cs typeface="Trebuchet MS"/>
              </a:rPr>
              <a:t>LANCET PUBLIC HEALTH </a:t>
            </a:r>
            <a:endParaRPr sz="1200" dirty="0">
              <a:latin typeface="Trebuchet MS"/>
              <a:cs typeface="Trebuchet MS"/>
            </a:endParaRPr>
          </a:p>
        </p:txBody>
      </p:sp>
      <p:sp>
        <p:nvSpPr>
          <p:cNvPr id="7" name="object 7"/>
          <p:cNvSpPr txBox="1"/>
          <p:nvPr/>
        </p:nvSpPr>
        <p:spPr>
          <a:xfrm>
            <a:off x="8590026" y="6543547"/>
            <a:ext cx="93980" cy="186690"/>
          </a:xfrm>
          <a:prstGeom prst="rect">
            <a:avLst/>
          </a:prstGeom>
        </p:spPr>
        <p:txBody>
          <a:bodyPr vert="horz" wrap="square" lIns="0" tIns="13335" rIns="0" bIns="0" rtlCol="0">
            <a:spAutoFit/>
          </a:bodyPr>
          <a:lstStyle/>
          <a:p>
            <a:pPr marL="12700">
              <a:lnSpc>
                <a:spcPct val="100000"/>
              </a:lnSpc>
              <a:spcBef>
                <a:spcPts val="105"/>
              </a:spcBef>
            </a:pPr>
            <a:r>
              <a:rPr sz="1050" spc="-50" dirty="0">
                <a:solidFill>
                  <a:srgbClr val="FFFFFF"/>
                </a:solidFill>
                <a:latin typeface="Arial"/>
                <a:cs typeface="Arial"/>
              </a:rPr>
              <a:t>7</a:t>
            </a:r>
            <a:endParaRPr sz="1050">
              <a:latin typeface="Arial"/>
              <a:cs typeface="Arial"/>
            </a:endParaRPr>
          </a:p>
        </p:txBody>
      </p:sp>
      <p:pic>
        <p:nvPicPr>
          <p:cNvPr id="9" name="Picture 8"/>
          <p:cNvPicPr>
            <a:picLocks noChangeAspect="1"/>
          </p:cNvPicPr>
          <p:nvPr/>
        </p:nvPicPr>
        <p:blipFill>
          <a:blip r:embed="rId2"/>
          <a:stretch>
            <a:fillRect/>
          </a:stretch>
        </p:blipFill>
        <p:spPr>
          <a:xfrm>
            <a:off x="116363" y="363694"/>
            <a:ext cx="9027637" cy="6003705"/>
          </a:xfrm>
          <a:prstGeom prst="rect">
            <a:avLst/>
          </a:prstGeom>
        </p:spPr>
      </p:pic>
    </p:spTree>
    <p:extLst>
      <p:ext uri="{BB962C8B-B14F-4D97-AF65-F5344CB8AC3E}">
        <p14:creationId xmlns:p14="http://schemas.microsoft.com/office/powerpoint/2010/main" val="3594341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0" y="6333744"/>
            <a:ext cx="9144000" cy="67310"/>
          </a:xfrm>
          <a:custGeom>
            <a:avLst/>
            <a:gdLst/>
            <a:ahLst/>
            <a:cxnLst/>
            <a:rect l="l" t="t" r="r" b="b"/>
            <a:pathLst>
              <a:path w="9144000" h="67310">
                <a:moveTo>
                  <a:pt x="0" y="67055"/>
                </a:moveTo>
                <a:lnTo>
                  <a:pt x="9144000" y="67055"/>
                </a:lnTo>
                <a:lnTo>
                  <a:pt x="9144000" y="0"/>
                </a:lnTo>
                <a:lnTo>
                  <a:pt x="0" y="0"/>
                </a:lnTo>
                <a:lnTo>
                  <a:pt x="0" y="67055"/>
                </a:lnTo>
                <a:close/>
              </a:path>
            </a:pathLst>
          </a:custGeom>
          <a:solidFill>
            <a:srgbClr val="E38312"/>
          </a:solidFill>
        </p:spPr>
        <p:txBody>
          <a:bodyPr wrap="square" lIns="0" tIns="0" rIns="0" bIns="0" rtlCol="0"/>
          <a:lstStyle/>
          <a:p>
            <a:endParaRPr/>
          </a:p>
        </p:txBody>
      </p:sp>
      <p:sp>
        <p:nvSpPr>
          <p:cNvPr id="7" name="object 7"/>
          <p:cNvSpPr txBox="1"/>
          <p:nvPr/>
        </p:nvSpPr>
        <p:spPr>
          <a:xfrm>
            <a:off x="6048247" y="6535928"/>
            <a:ext cx="2922270" cy="193675"/>
          </a:xfrm>
          <a:prstGeom prst="rect">
            <a:avLst/>
          </a:prstGeom>
        </p:spPr>
        <p:txBody>
          <a:bodyPr vert="horz" wrap="square" lIns="0" tIns="12700" rIns="0" bIns="0" rtlCol="0">
            <a:spAutoFit/>
          </a:bodyPr>
          <a:lstStyle/>
          <a:p>
            <a:pPr marL="12700">
              <a:lnSpc>
                <a:spcPct val="100000"/>
              </a:lnSpc>
              <a:spcBef>
                <a:spcPts val="100"/>
              </a:spcBef>
            </a:pPr>
            <a:r>
              <a:rPr sz="1650" spc="-67" baseline="5050" dirty="0">
                <a:solidFill>
                  <a:srgbClr val="FFFFFF"/>
                </a:solidFill>
                <a:latin typeface="Arial"/>
                <a:cs typeface="Arial"/>
              </a:rPr>
              <a:t>Drawn </a:t>
            </a:r>
            <a:r>
              <a:rPr sz="1650" spc="-15" baseline="5050" dirty="0">
                <a:solidFill>
                  <a:srgbClr val="FFFFFF"/>
                </a:solidFill>
                <a:latin typeface="Arial"/>
                <a:cs typeface="Arial"/>
              </a:rPr>
              <a:t>from: </a:t>
            </a:r>
            <a:r>
              <a:rPr sz="1650" spc="-112" baseline="5050" dirty="0">
                <a:solidFill>
                  <a:srgbClr val="FFFFFF"/>
                </a:solidFill>
                <a:latin typeface="Arial"/>
                <a:cs typeface="Arial"/>
              </a:rPr>
              <a:t>Gough </a:t>
            </a:r>
            <a:r>
              <a:rPr sz="1650" baseline="5050" dirty="0">
                <a:solidFill>
                  <a:srgbClr val="FFFFFF"/>
                </a:solidFill>
                <a:latin typeface="Arial"/>
                <a:cs typeface="Arial"/>
              </a:rPr>
              <a:t>et </a:t>
            </a:r>
            <a:r>
              <a:rPr sz="1650" spc="-60" baseline="5050" dirty="0">
                <a:solidFill>
                  <a:srgbClr val="FFFFFF"/>
                </a:solidFill>
                <a:latin typeface="Arial"/>
                <a:cs typeface="Arial"/>
              </a:rPr>
              <a:t>al </a:t>
            </a:r>
            <a:r>
              <a:rPr sz="1650" spc="-75" baseline="5050" dirty="0">
                <a:solidFill>
                  <a:srgbClr val="FFFFFF"/>
                </a:solidFill>
                <a:latin typeface="Arial"/>
                <a:cs typeface="Arial"/>
              </a:rPr>
              <a:t>2012,</a:t>
            </a:r>
            <a:r>
              <a:rPr sz="1650" spc="-330" baseline="5050" dirty="0">
                <a:solidFill>
                  <a:srgbClr val="FFFFFF"/>
                </a:solidFill>
                <a:latin typeface="Arial"/>
                <a:cs typeface="Arial"/>
              </a:rPr>
              <a:t> </a:t>
            </a:r>
            <a:r>
              <a:rPr sz="1650" spc="-217" baseline="5050" dirty="0">
                <a:solidFill>
                  <a:srgbClr val="FFFFFF"/>
                </a:solidFill>
                <a:latin typeface="Arial"/>
                <a:cs typeface="Arial"/>
              </a:rPr>
              <a:t>System</a:t>
            </a:r>
            <a:r>
              <a:rPr sz="1050" spc="-145" dirty="0">
                <a:solidFill>
                  <a:srgbClr val="FFFFFF"/>
                </a:solidFill>
                <a:latin typeface="Arial"/>
                <a:cs typeface="Arial"/>
              </a:rPr>
              <a:t>10</a:t>
            </a:r>
            <a:r>
              <a:rPr sz="1650" spc="-217" baseline="5050" dirty="0">
                <a:solidFill>
                  <a:srgbClr val="FFFFFF"/>
                </a:solidFill>
                <a:latin typeface="Arial"/>
                <a:cs typeface="Arial"/>
              </a:rPr>
              <a:t>atic </a:t>
            </a:r>
            <a:r>
              <a:rPr sz="1650" spc="-104" baseline="5050" dirty="0">
                <a:solidFill>
                  <a:srgbClr val="FFFFFF"/>
                </a:solidFill>
                <a:latin typeface="Arial"/>
                <a:cs typeface="Arial"/>
              </a:rPr>
              <a:t>Reviews</a:t>
            </a:r>
            <a:endParaRPr sz="1650" baseline="5050">
              <a:latin typeface="Arial"/>
              <a:cs typeface="Arial"/>
            </a:endParaRPr>
          </a:p>
        </p:txBody>
      </p:sp>
      <p:sp>
        <p:nvSpPr>
          <p:cNvPr id="8" name="Title 7"/>
          <p:cNvSpPr>
            <a:spLocks noGrp="1"/>
          </p:cNvSpPr>
          <p:nvPr>
            <p:ph type="title"/>
          </p:nvPr>
        </p:nvSpPr>
        <p:spPr>
          <a:xfrm>
            <a:off x="6041058" y="228600"/>
            <a:ext cx="8229600" cy="990600"/>
          </a:xfrm>
        </p:spPr>
        <p:txBody>
          <a:bodyPr/>
          <a:lstStyle/>
          <a:p>
            <a:r>
              <a:rPr lang="fa-IR" dirty="0" smtClean="0"/>
              <a:t>میانگین طول عمر</a:t>
            </a:r>
            <a:endParaRPr lang="en-US" dirty="0"/>
          </a:p>
        </p:txBody>
      </p:sp>
      <p:pic>
        <p:nvPicPr>
          <p:cNvPr id="9" name="Picture 8"/>
          <p:cNvPicPr>
            <a:picLocks noChangeAspect="1"/>
          </p:cNvPicPr>
          <p:nvPr/>
        </p:nvPicPr>
        <p:blipFill>
          <a:blip r:embed="rId2"/>
          <a:stretch>
            <a:fillRect/>
          </a:stretch>
        </p:blipFill>
        <p:spPr>
          <a:xfrm>
            <a:off x="0" y="1076618"/>
            <a:ext cx="9144000" cy="5257125"/>
          </a:xfrm>
          <a:prstGeom prst="rect">
            <a:avLst/>
          </a:prstGeom>
        </p:spPr>
      </p:pic>
    </p:spTree>
    <p:extLst>
      <p:ext uri="{BB962C8B-B14F-4D97-AF65-F5344CB8AC3E}">
        <p14:creationId xmlns:p14="http://schemas.microsoft.com/office/powerpoint/2010/main" val="3983572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2761</TotalTime>
  <Words>1189</Words>
  <Application>Microsoft Office PowerPoint</Application>
  <PresentationFormat>On-screen Show (4:3)</PresentationFormat>
  <Paragraphs>159</Paragraphs>
  <Slides>45</Slides>
  <Notes>6</Notes>
  <HiddenSlides>2</HiddenSlides>
  <MMClips>4</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45</vt:i4>
      </vt:variant>
    </vt:vector>
  </HeadingPairs>
  <TitlesOfParts>
    <vt:vector size="63" baseType="lpstr">
      <vt:lpstr>2  Nazanin</vt:lpstr>
      <vt:lpstr>Akbar</vt:lpstr>
      <vt:lpstr>Arial</vt:lpstr>
      <vt:lpstr>Arial Black</vt:lpstr>
      <vt:lpstr>B Homa</vt:lpstr>
      <vt:lpstr>B Kamran</vt:lpstr>
      <vt:lpstr>B Lotus</vt:lpstr>
      <vt:lpstr>B Nazanin</vt:lpstr>
      <vt:lpstr>B Titr</vt:lpstr>
      <vt:lpstr>Calibri</vt:lpstr>
      <vt:lpstr>Courier New</vt:lpstr>
      <vt:lpstr>Lato</vt:lpstr>
      <vt:lpstr>Nazanin</vt:lpstr>
      <vt:lpstr>Times New Roman</vt:lpstr>
      <vt:lpstr>Trebuchet MS</vt:lpstr>
      <vt:lpstr>Wingdings</vt:lpstr>
      <vt:lpstr>Wingdings 3</vt:lpstr>
      <vt:lpstr>Clarity</vt:lpstr>
      <vt:lpstr>PowerPoint Presentation</vt:lpstr>
      <vt:lpstr>اپیدمیولوژی چاقی در ایران</vt:lpstr>
      <vt:lpstr>عوارض چاقی</vt:lpstr>
      <vt:lpstr>عوامل تعیین کننده چاقی و قد</vt:lpstr>
      <vt:lpstr>PowerPoint Presentation</vt:lpstr>
      <vt:lpstr>PowerPoint Presentation</vt:lpstr>
      <vt:lpstr>PowerPoint Presentation</vt:lpstr>
      <vt:lpstr>PowerPoint Presentation</vt:lpstr>
      <vt:lpstr>میانگین طول عمر</vt:lpstr>
      <vt:lpstr>اعتیاد غذایی و چاقی</vt:lpstr>
      <vt:lpstr>PowerPoint Presentation</vt:lpstr>
      <vt:lpstr>PowerPoint Presentation</vt:lpstr>
      <vt:lpstr>PowerPoint Presentation</vt:lpstr>
      <vt:lpstr>PowerPoint Presentation</vt:lpstr>
      <vt:lpstr>PowerPoint Presentation</vt:lpstr>
      <vt:lpstr>نگاهی اجمالی به سرانه مصرف تغذیه ای ایرانیان و نقش شبه علم  </vt:lpstr>
      <vt:lpstr>داروهای لاغری مورد تایید FDA </vt:lpstr>
      <vt:lpstr>PowerPoint Presentation</vt:lpstr>
      <vt:lpstr>داروهای خطرناک برای کاهش وزن</vt:lpstr>
      <vt:lpstr>داروهای گیاهی کاهش وزن </vt:lpstr>
      <vt:lpstr>مکمل های کاهش وزن</vt:lpstr>
      <vt:lpstr>چاقی صورت</vt:lpstr>
      <vt:lpstr>PowerPoint Presentation</vt:lpstr>
      <vt:lpstr>روش های مختلف  موجود برای کاهش وزن</vt:lpstr>
      <vt:lpstr>PowerPoint Presentation</vt:lpstr>
      <vt:lpstr>ابدومینوپلاستی و پیامد ها</vt:lpstr>
      <vt:lpstr>جراحی باریاتریک</vt:lpstr>
      <vt:lpstr>چگونه رژیم غذایی متعادل داشته باشیم:  گروههای پنجگانه غذایی هرم غذایی</vt:lpstr>
      <vt:lpstr>PowerPoint Presentation</vt:lpstr>
      <vt:lpstr>PowerPoint Presentation</vt:lpstr>
      <vt:lpstr>راهنمای مصرف گروه های غذایی</vt:lpstr>
      <vt:lpstr>چگونه می توان بحران اضافه وزن و چاقی را کنترل کرد؟</vt:lpstr>
      <vt:lpstr>PowerPoint Presentation</vt:lpstr>
      <vt:lpstr>نمونه غذای ایرانی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client4</dc:creator>
  <cp:lastModifiedBy>Alizadeh</cp:lastModifiedBy>
  <cp:revision>253</cp:revision>
  <dcterms:created xsi:type="dcterms:W3CDTF">2006-08-16T00:00:00Z</dcterms:created>
  <dcterms:modified xsi:type="dcterms:W3CDTF">2023-08-12T18:47:55Z</dcterms:modified>
</cp:coreProperties>
</file>